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70" r:id="rId5"/>
    <p:sldId id="271" r:id="rId6"/>
    <p:sldId id="269" r:id="rId7"/>
    <p:sldId id="257" r:id="rId8"/>
    <p:sldId id="274" r:id="rId9"/>
    <p:sldId id="27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pereniguez" initials="jp" lastIdx="1" clrIdx="0">
    <p:extLst>
      <p:ext uri="{19B8F6BF-5375-455C-9EA6-DF929625EA0E}">
        <p15:presenceInfo xmlns:p15="http://schemas.microsoft.com/office/powerpoint/2012/main" userId="S::joseph.pereniguez@epitech.eu::68e67815-6fd3-44f4-8c26-1078778229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253"/>
    <a:srgbClr val="36D1A2"/>
    <a:srgbClr val="110B3B"/>
    <a:srgbClr val="1B125E"/>
    <a:srgbClr val="D01765"/>
    <a:srgbClr val="E82380"/>
    <a:srgbClr val="E8235B"/>
    <a:srgbClr val="E8436A"/>
    <a:srgbClr val="E88BB2"/>
    <a:srgbClr val="FB3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 autoAdjust="0"/>
    <p:restoredTop sz="68516"/>
  </p:normalViewPr>
  <p:slideViewPr>
    <p:cSldViewPr snapToGrid="0">
      <p:cViewPr varScale="1">
        <p:scale>
          <a:sx n="69" d="100"/>
          <a:sy n="69" d="100"/>
        </p:scale>
        <p:origin x="1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7308-0C15-5544-AF44-95C48DFBFAF7}" type="datetimeFigureOut">
              <a:rPr lang="fr-FR" smtClean="0"/>
              <a:t>29/09/2020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1536-50C4-0C4E-AC0E-644FFB1E64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1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22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particulary</a:t>
            </a:r>
            <a:r>
              <a:rPr lang="fr-FR" dirty="0"/>
              <a:t> </a:t>
            </a:r>
            <a:r>
              <a:rPr lang="fr-FR" dirty="0" err="1"/>
              <a:t>prood</a:t>
            </a:r>
            <a:r>
              <a:rPr lang="fr-FR" dirty="0"/>
              <a:t>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at 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I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knowledges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part time and the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, I </a:t>
            </a:r>
            <a:r>
              <a:rPr lang="fr-FR" dirty="0" err="1"/>
              <a:t>improved</a:t>
            </a:r>
            <a:r>
              <a:rPr lang="fr-FR" dirty="0"/>
              <a:t> the </a:t>
            </a:r>
            <a:r>
              <a:rPr lang="fr-FR" dirty="0" err="1"/>
              <a:t>product</a:t>
            </a:r>
            <a:r>
              <a:rPr lang="fr-FR" dirty="0"/>
              <a:t> by </a:t>
            </a:r>
            <a:r>
              <a:rPr lang="fr-FR" dirty="0" err="1"/>
              <a:t>designing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hope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story </a:t>
            </a:r>
            <a:r>
              <a:rPr lang="fr-FR" dirty="0" err="1"/>
              <a:t>will</a:t>
            </a:r>
            <a:r>
              <a:rPr lang="fr-FR" dirty="0"/>
              <a:t> not end at the end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internship</a:t>
            </a:r>
            <a:r>
              <a:rPr lang="fr-FR" dirty="0"/>
              <a:t> and </a:t>
            </a:r>
            <a:r>
              <a:rPr lang="fr-FR" dirty="0" err="1"/>
              <a:t>I’m</a:t>
            </a:r>
            <a:r>
              <a:rPr lang="fr-FR" dirty="0"/>
              <a:t> in </a:t>
            </a:r>
            <a:r>
              <a:rPr lang="fr-FR" dirty="0" err="1"/>
              <a:t>negociation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CTO about </a:t>
            </a:r>
            <a:r>
              <a:rPr lang="fr-FR" dirty="0" err="1"/>
              <a:t>that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wants</a:t>
            </a:r>
            <a:r>
              <a:rPr lang="fr-FR" dirty="0"/>
              <a:t> to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of </a:t>
            </a:r>
            <a:r>
              <a:rPr lang="fr-FR" dirty="0" err="1"/>
              <a:t>activity</a:t>
            </a:r>
            <a:r>
              <a:rPr lang="fr-FR" dirty="0"/>
              <a:t> and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large groups </a:t>
            </a:r>
            <a:r>
              <a:rPr lang="fr-FR" dirty="0" err="1"/>
              <a:t>act</a:t>
            </a:r>
            <a:r>
              <a:rPr lang="fr-FR" dirty="0"/>
              <a:t> as coca cola for the business and I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enjoy</a:t>
            </a:r>
            <a:r>
              <a:rPr lang="fr-FR" dirty="0"/>
              <a:t> </a:t>
            </a:r>
            <a:r>
              <a:rPr lang="fr-FR" dirty="0" err="1"/>
              <a:t>participate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adventure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51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first I </a:t>
            </a:r>
            <a:r>
              <a:rPr lang="fr-FR" dirty="0" err="1"/>
              <a:t>will</a:t>
            </a:r>
            <a:r>
              <a:rPr lang="fr-FR" dirty="0"/>
              <a:t> talk about the </a:t>
            </a:r>
            <a:r>
              <a:rPr lang="fr-FR" dirty="0" err="1"/>
              <a:t>company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leaders.</a:t>
            </a:r>
          </a:p>
          <a:p>
            <a:r>
              <a:rPr lang="fr-FR" dirty="0" err="1"/>
              <a:t>Then</a:t>
            </a:r>
            <a:r>
              <a:rPr lang="fr-FR" dirty="0"/>
              <a:t>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Hublo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,</a:t>
            </a:r>
          </a:p>
          <a:p>
            <a:r>
              <a:rPr lang="fr-FR" dirty="0" err="1"/>
              <a:t>Thirdly</a:t>
            </a:r>
            <a:r>
              <a:rPr lang="fr-FR" dirty="0"/>
              <a:t>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the </a:t>
            </a:r>
            <a:r>
              <a:rPr lang="fr-FR" dirty="0" err="1"/>
              <a:t>tech</a:t>
            </a:r>
            <a:r>
              <a:rPr lang="fr-FR" dirty="0"/>
              <a:t> team and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uncommon</a:t>
            </a:r>
            <a:r>
              <a:rPr lang="fr-FR" dirty="0"/>
              <a:t> </a:t>
            </a:r>
            <a:r>
              <a:rPr lang="fr-FR" dirty="0" err="1"/>
              <a:t>methodology</a:t>
            </a:r>
            <a:endParaRPr lang="fr-FR" dirty="0"/>
          </a:p>
          <a:p>
            <a:r>
              <a:rPr lang="fr-FR" dirty="0" err="1"/>
              <a:t>Finally</a:t>
            </a:r>
            <a:r>
              <a:rPr lang="fr-FR" dirty="0"/>
              <a:t> I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at </a:t>
            </a:r>
            <a:r>
              <a:rPr lang="fr-FR" dirty="0" err="1"/>
              <a:t>Hublo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95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internship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at first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main </a:t>
            </a:r>
            <a:r>
              <a:rPr lang="fr-FR" dirty="0" err="1"/>
              <a:t>company</a:t>
            </a:r>
            <a:r>
              <a:rPr lang="fr-FR" dirty="0"/>
              <a:t> on the </a:t>
            </a:r>
            <a:r>
              <a:rPr lang="fr-FR" dirty="0" err="1"/>
              <a:t>market</a:t>
            </a:r>
            <a:r>
              <a:rPr lang="fr-FR" dirty="0"/>
              <a:t>: </a:t>
            </a:r>
            <a:r>
              <a:rPr lang="fr-FR" dirty="0" err="1"/>
              <a:t>Whoog</a:t>
            </a:r>
            <a:r>
              <a:rPr lang="fr-FR" dirty="0"/>
              <a:t> and </a:t>
            </a:r>
            <a:r>
              <a:rPr lang="fr-FR" dirty="0" err="1"/>
              <a:t>Medgo</a:t>
            </a:r>
            <a:r>
              <a:rPr lang="fr-FR" dirty="0"/>
              <a:t>,</a:t>
            </a:r>
          </a:p>
          <a:p>
            <a:r>
              <a:rPr lang="fr-FR" dirty="0" err="1"/>
              <a:t>Respectively</a:t>
            </a:r>
            <a:r>
              <a:rPr lang="fr-FR" dirty="0"/>
              <a:t> 3aged </a:t>
            </a:r>
            <a:r>
              <a:rPr lang="fr-FR" dirty="0" err="1"/>
              <a:t>company</a:t>
            </a:r>
            <a:r>
              <a:rPr lang="fr-FR" dirty="0"/>
              <a:t> and 5aged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leaded</a:t>
            </a:r>
            <a:r>
              <a:rPr lang="fr-FR" dirty="0"/>
              <a:t> by --- -----</a:t>
            </a:r>
          </a:p>
          <a:p>
            <a:r>
              <a:rPr lang="fr-FR" dirty="0"/>
              <a:t>I </a:t>
            </a:r>
            <a:r>
              <a:rPr lang="fr-FR" dirty="0" err="1"/>
              <a:t>did</a:t>
            </a:r>
            <a:r>
              <a:rPr lang="fr-FR" dirty="0"/>
              <a:t> an 8 </a:t>
            </a:r>
            <a:r>
              <a:rPr lang="fr-FR" dirty="0" err="1"/>
              <a:t>month</a:t>
            </a:r>
            <a:r>
              <a:rPr lang="fr-FR" dirty="0"/>
              <a:t> part-time at </a:t>
            </a:r>
            <a:r>
              <a:rPr lang="fr-FR" dirty="0" err="1"/>
              <a:t>Whoog</a:t>
            </a:r>
            <a:r>
              <a:rPr lang="fr-FR" dirty="0"/>
              <a:t> post </a:t>
            </a:r>
            <a:r>
              <a:rPr lang="fr-FR" dirty="0" err="1"/>
              <a:t>covid</a:t>
            </a:r>
            <a:r>
              <a:rPr lang="fr-FR" dirty="0"/>
              <a:t> and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covid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at the end of the </a:t>
            </a:r>
            <a:r>
              <a:rPr lang="fr-FR" dirty="0" err="1"/>
              <a:t>confinment</a:t>
            </a:r>
            <a:r>
              <a:rPr lang="fr-FR" dirty="0"/>
              <a:t> the leaders </a:t>
            </a:r>
            <a:r>
              <a:rPr lang="fr-FR" dirty="0" err="1"/>
              <a:t>announced</a:t>
            </a:r>
            <a:r>
              <a:rPr lang="fr-FR" dirty="0"/>
              <a:t> the fusion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companies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calm</a:t>
            </a:r>
            <a:r>
              <a:rPr lang="fr-FR" dirty="0"/>
              <a:t> down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war</a:t>
            </a:r>
            <a:r>
              <a:rPr lang="fr-FR" dirty="0"/>
              <a:t> and to have a </a:t>
            </a:r>
            <a:r>
              <a:rPr lang="fr-FR" dirty="0" err="1"/>
              <a:t>solid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decided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medgo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as a base for the new </a:t>
            </a:r>
            <a:r>
              <a:rPr lang="fr-FR" dirty="0" err="1"/>
              <a:t>company</a:t>
            </a:r>
            <a:r>
              <a:rPr lang="fr-FR" dirty="0"/>
              <a:t>: </a:t>
            </a:r>
            <a:r>
              <a:rPr lang="fr-FR" dirty="0" err="1"/>
              <a:t>Hublo</a:t>
            </a:r>
            <a:endParaRPr lang="fr-FR" dirty="0"/>
          </a:p>
          <a:p>
            <a:endParaRPr lang="fr-FR" dirty="0"/>
          </a:p>
          <a:p>
            <a:r>
              <a:rPr lang="fr-FR" dirty="0"/>
              <a:t>Guerric </a:t>
            </a:r>
            <a:r>
              <a:rPr lang="fr-FR" dirty="0" err="1"/>
              <a:t>Faurre</a:t>
            </a:r>
            <a:r>
              <a:rPr lang="fr-FR" dirty="0"/>
              <a:t> &amp; Michael </a:t>
            </a:r>
            <a:r>
              <a:rPr lang="fr-FR" dirty="0" err="1"/>
              <a:t>Rabaron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Founded</a:t>
            </a:r>
            <a:r>
              <a:rPr lang="fr-FR" dirty="0"/>
              <a:t> by Adrien &amp; Antoine</a:t>
            </a:r>
          </a:p>
          <a:p>
            <a:r>
              <a:rPr lang="fr-FR" dirty="0"/>
              <a:t>Chris as CTO</a:t>
            </a:r>
          </a:p>
          <a:p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been 10month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Hublo</a:t>
            </a:r>
            <a:r>
              <a:rPr lang="fr-FR" dirty="0"/>
              <a:t> team and </a:t>
            </a:r>
            <a:r>
              <a:rPr lang="fr-FR" dirty="0" err="1"/>
              <a:t>so</a:t>
            </a:r>
            <a:r>
              <a:rPr lang="fr-FR" dirty="0"/>
              <a:t> I know the 2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the new one.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05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Hublo</a:t>
            </a:r>
            <a:r>
              <a:rPr lang="fr-FR" dirty="0"/>
              <a:t> </a:t>
            </a:r>
            <a:r>
              <a:rPr lang="fr-FR" dirty="0" err="1"/>
              <a:t>starts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2 observations: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the solution: </a:t>
            </a:r>
            <a:r>
              <a:rPr lang="fr-FR" dirty="0" err="1"/>
              <a:t>Hublo</a:t>
            </a:r>
            <a:endParaRPr lang="fr-FR" dirty="0"/>
          </a:p>
          <a:p>
            <a:r>
              <a:rPr lang="fr-FR" dirty="0"/>
              <a:t>a web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</a:t>
            </a:r>
            <a:r>
              <a:rPr lang="fr-FR" dirty="0" err="1"/>
              <a:t>recruitment</a:t>
            </a:r>
            <a:r>
              <a:rPr lang="fr-FR" dirty="0"/>
              <a:t> of </a:t>
            </a:r>
            <a:r>
              <a:rPr lang="fr-FR" dirty="0" err="1"/>
              <a:t>healthcare</a:t>
            </a:r>
            <a:r>
              <a:rPr lang="fr-FR" dirty="0"/>
              <a:t> personnel in France.</a:t>
            </a:r>
          </a:p>
          <a:p>
            <a:r>
              <a:rPr lang="fr-FR" dirty="0"/>
              <a:t>But 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hublo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9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– The </a:t>
            </a:r>
            <a:r>
              <a:rPr lang="fr-FR" dirty="0" err="1"/>
              <a:t>healthcare</a:t>
            </a:r>
            <a:r>
              <a:rPr lang="fr-FR" dirty="0"/>
              <a:t> personnel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register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wish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extras.</a:t>
            </a:r>
          </a:p>
          <a:p>
            <a:endParaRPr lang="fr-FR" dirty="0"/>
          </a:p>
          <a:p>
            <a:r>
              <a:rPr lang="fr-FR" dirty="0"/>
              <a:t>2 – HR 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fill</a:t>
            </a:r>
            <a:r>
              <a:rPr lang="fr-FR" dirty="0"/>
              <a:t> a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explaining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, 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hospital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service, </a:t>
            </a:r>
            <a:r>
              <a:rPr lang="fr-FR" dirty="0" err="1"/>
              <a:t>which</a:t>
            </a:r>
            <a:r>
              <a:rPr lang="fr-FR" dirty="0"/>
              <a:t> job, </a:t>
            </a:r>
            <a:r>
              <a:rPr lang="fr-FR" dirty="0" err="1"/>
              <a:t>when</a:t>
            </a:r>
            <a:r>
              <a:rPr lang="fr-FR" dirty="0"/>
              <a:t>…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dirty="0"/>
              <a:t>3 –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receive</a:t>
            </a:r>
            <a:r>
              <a:rPr lang="fr-FR" dirty="0"/>
              <a:t> the mission and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accept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the </a:t>
            </a:r>
            <a:r>
              <a:rPr lang="fr-FR" dirty="0" err="1"/>
              <a:t>payroll</a:t>
            </a:r>
            <a:r>
              <a:rPr lang="fr-FR" dirty="0"/>
              <a:t> </a:t>
            </a:r>
            <a:r>
              <a:rPr lang="fr-FR" dirty="0" err="1"/>
              <a:t>contract</a:t>
            </a:r>
            <a:r>
              <a:rPr lang="fr-FR" dirty="0"/>
              <a:t>, the mission </a:t>
            </a:r>
            <a:r>
              <a:rPr lang="fr-FR" dirty="0" err="1"/>
              <a:t>letter</a:t>
            </a:r>
            <a:r>
              <a:rPr lang="fr-FR" dirty="0"/>
              <a:t> </a:t>
            </a:r>
            <a:r>
              <a:rPr lang="fr-FR" dirty="0" err="1"/>
              <a:t>sometimes</a:t>
            </a:r>
            <a:r>
              <a:rPr lang="fr-FR" dirty="0"/>
              <a:t> and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employment</a:t>
            </a:r>
            <a:r>
              <a:rPr lang="fr-FR" dirty="0"/>
              <a:t> documents.</a:t>
            </a:r>
          </a:p>
          <a:p>
            <a:endParaRPr lang="fr-FR" dirty="0"/>
          </a:p>
          <a:p>
            <a:r>
              <a:rPr lang="fr-FR" dirty="0"/>
              <a:t>4 – There </a:t>
            </a:r>
            <a:r>
              <a:rPr lang="fr-FR" dirty="0" err="1"/>
              <a:t>is</a:t>
            </a:r>
            <a:r>
              <a:rPr lang="fr-FR" dirty="0"/>
              <a:t> an arbitration by the HR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 or refuse the mission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worker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According</a:t>
            </a:r>
            <a:r>
              <a:rPr lang="fr-FR" dirty="0"/>
              <a:t> to a </a:t>
            </a:r>
            <a:r>
              <a:rPr lang="fr-FR" dirty="0" err="1"/>
              <a:t>survey</a:t>
            </a:r>
            <a:r>
              <a:rPr lang="fr-FR" dirty="0"/>
              <a:t> of 67 </a:t>
            </a:r>
            <a:r>
              <a:rPr lang="fr-FR" dirty="0" err="1"/>
              <a:t>customers</a:t>
            </a:r>
            <a:r>
              <a:rPr lang="fr-FR" dirty="0"/>
              <a:t>:</a:t>
            </a:r>
          </a:p>
          <a:p>
            <a:r>
              <a:rPr lang="fr-FR" dirty="0"/>
              <a:t>43 min are </a:t>
            </a:r>
            <a:r>
              <a:rPr lang="fr-FR" dirty="0" err="1"/>
              <a:t>saved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 on </a:t>
            </a:r>
            <a:r>
              <a:rPr lang="fr-FR" dirty="0" err="1"/>
              <a:t>average</a:t>
            </a:r>
            <a:r>
              <a:rPr lang="fr-FR" dirty="0"/>
              <a:t> ...and up to 90 min/</a:t>
            </a:r>
            <a:r>
              <a:rPr lang="fr-FR" dirty="0" err="1"/>
              <a:t>day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0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are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important </a:t>
            </a:r>
            <a:r>
              <a:rPr lang="fr-FR" dirty="0" err="1"/>
              <a:t>customers</a:t>
            </a:r>
            <a:r>
              <a:rPr lang="fr-FR" dirty="0"/>
              <a:t> as </a:t>
            </a:r>
            <a:r>
              <a:rPr lang="fr-FR" dirty="0" err="1"/>
              <a:t>Hopital</a:t>
            </a:r>
            <a:r>
              <a:rPr lang="fr-FR" dirty="0"/>
              <a:t> européen </a:t>
            </a:r>
            <a:r>
              <a:rPr lang="fr-FR" dirty="0" err="1"/>
              <a:t>who</a:t>
            </a:r>
            <a:r>
              <a:rPr lang="fr-FR" dirty="0"/>
              <a:t> have </a:t>
            </a:r>
            <a:r>
              <a:rPr lang="fr-FR" dirty="0" err="1"/>
              <a:t>hospitals</a:t>
            </a:r>
            <a:r>
              <a:rPr lang="fr-FR" dirty="0"/>
              <a:t> in </a:t>
            </a:r>
            <a:r>
              <a:rPr lang="fr-FR" dirty="0" err="1"/>
              <a:t>Marseilles</a:t>
            </a:r>
            <a:r>
              <a:rPr lang="fr-FR" dirty="0"/>
              <a:t> and Paris for </a:t>
            </a:r>
            <a:r>
              <a:rPr lang="fr-FR" dirty="0" err="1"/>
              <a:t>example</a:t>
            </a:r>
            <a:r>
              <a:rPr lang="fr-FR" dirty="0"/>
              <a:t>. </a:t>
            </a:r>
          </a:p>
          <a:p>
            <a:r>
              <a:rPr lang="fr-FR" dirty="0"/>
              <a:t>And </a:t>
            </a:r>
            <a:r>
              <a:rPr lang="fr-FR" dirty="0" err="1"/>
              <a:t>other</a:t>
            </a:r>
            <a:r>
              <a:rPr lang="fr-FR" dirty="0"/>
              <a:t> important </a:t>
            </a:r>
            <a:r>
              <a:rPr lang="fr-FR" dirty="0" err="1"/>
              <a:t>healthcare</a:t>
            </a:r>
            <a:r>
              <a:rPr lang="fr-FR" dirty="0"/>
              <a:t> group as APHM, Ramsay santé and </a:t>
            </a:r>
            <a:r>
              <a:rPr lang="fr-FR" dirty="0" err="1"/>
              <a:t>Elsan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5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I’l</a:t>
            </a:r>
            <a:r>
              <a:rPr lang="fr-FR" dirty="0"/>
              <a:t> talk about the </a:t>
            </a:r>
            <a:r>
              <a:rPr lang="fr-FR" dirty="0" err="1"/>
              <a:t>tech</a:t>
            </a:r>
            <a:r>
              <a:rPr lang="fr-FR" dirty="0"/>
              <a:t> team of the </a:t>
            </a:r>
            <a:r>
              <a:rPr lang="fr-FR" dirty="0" err="1"/>
              <a:t>company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/>
              <a:t>So first let me </a:t>
            </a:r>
            <a:r>
              <a:rPr lang="fr-FR" dirty="0" err="1"/>
              <a:t>introduce</a:t>
            </a:r>
            <a:r>
              <a:rPr lang="fr-FR" dirty="0"/>
              <a:t> the system </a:t>
            </a:r>
            <a:r>
              <a:rPr lang="fr-FR" dirty="0" err="1"/>
              <a:t>we</a:t>
            </a:r>
            <a:r>
              <a:rPr lang="fr-FR" dirty="0"/>
              <a:t> use to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work</a:t>
            </a:r>
            <a:r>
              <a:rPr lang="fr-FR" dirty="0"/>
              <a:t> on the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the </a:t>
            </a:r>
            <a:r>
              <a:rPr lang="fr-FR" dirty="0" err="1"/>
              <a:t>tech</a:t>
            </a:r>
            <a:r>
              <a:rPr lang="fr-FR" dirty="0"/>
              <a:t> team in 4 </a:t>
            </a:r>
            <a:r>
              <a:rPr lang="fr-FR" dirty="0" err="1"/>
              <a:t>squads</a:t>
            </a:r>
            <a:r>
              <a:rPr lang="fr-FR" dirty="0"/>
              <a:t>.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squads</a:t>
            </a:r>
            <a:r>
              <a:rPr lang="fr-FR" dirty="0"/>
              <a:t> have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squad</a:t>
            </a:r>
            <a:r>
              <a:rPr lang="fr-FR" dirty="0"/>
              <a:t>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-&gt; lead </a:t>
            </a:r>
            <a:r>
              <a:rPr lang="fr-FR" dirty="0" err="1"/>
              <a:t>dev</a:t>
            </a:r>
            <a:r>
              <a:rPr lang="fr-FR" dirty="0"/>
              <a:t> </a:t>
            </a:r>
            <a:r>
              <a:rPr lang="fr-FR" dirty="0" err="1"/>
              <a:t>khaled</a:t>
            </a:r>
            <a:endParaRPr lang="fr-FR" dirty="0"/>
          </a:p>
          <a:p>
            <a:r>
              <a:rPr lang="fr-FR" dirty="0"/>
              <a:t>Our team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by 13 </a:t>
            </a:r>
            <a:r>
              <a:rPr lang="fr-FR" dirty="0" err="1"/>
              <a:t>dev</a:t>
            </a:r>
            <a:r>
              <a:rPr lang="fr-FR" dirty="0"/>
              <a:t> </a:t>
            </a:r>
            <a:r>
              <a:rPr lang="fr-FR" dirty="0" err="1"/>
              <a:t>splitted</a:t>
            </a:r>
            <a:r>
              <a:rPr lang="fr-FR" dirty="0"/>
              <a:t> in </a:t>
            </a:r>
            <a:r>
              <a:rPr lang="fr-FR" dirty="0" err="1"/>
              <a:t>these</a:t>
            </a:r>
            <a:r>
              <a:rPr lang="fr-FR" dirty="0"/>
              <a:t> 4 </a:t>
            </a:r>
            <a:r>
              <a:rPr lang="fr-FR" dirty="0" err="1"/>
              <a:t>squad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squads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a </a:t>
            </a:r>
            <a:r>
              <a:rPr lang="fr-FR" dirty="0" err="1"/>
              <a:t>specific</a:t>
            </a:r>
            <a:r>
              <a:rPr lang="fr-FR" dirty="0"/>
              <a:t> part of the </a:t>
            </a:r>
            <a:r>
              <a:rPr lang="fr-FR" dirty="0" err="1"/>
              <a:t>product</a:t>
            </a:r>
            <a:r>
              <a:rPr lang="fr-FR" dirty="0"/>
              <a:t>,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in the </a:t>
            </a:r>
            <a:r>
              <a:rPr lang="fr-FR" dirty="0" err="1"/>
              <a:t>squad</a:t>
            </a:r>
            <a:r>
              <a:rPr lang="fr-FR" dirty="0"/>
              <a:t> 4 </a:t>
            </a:r>
            <a:r>
              <a:rPr lang="fr-FR" dirty="0" err="1"/>
              <a:t>under</a:t>
            </a:r>
            <a:r>
              <a:rPr lang="fr-FR" dirty="0"/>
              <a:t> Pierrick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I </a:t>
            </a:r>
            <a:r>
              <a:rPr lang="fr-FR" dirty="0" err="1"/>
              <a:t>work</a:t>
            </a:r>
            <a:r>
              <a:rPr lang="fr-FR" dirty="0"/>
              <a:t> on a the </a:t>
            </a:r>
            <a:r>
              <a:rPr lang="fr-FR" dirty="0" err="1"/>
              <a:t>servicebackoffice</a:t>
            </a:r>
            <a:r>
              <a:rPr lang="fr-FR" dirty="0"/>
              <a:t> </a:t>
            </a:r>
            <a:r>
              <a:rPr lang="fr-FR" dirty="0" err="1"/>
              <a:t>microservice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do not use agile or </a:t>
            </a:r>
            <a:r>
              <a:rPr lang="fr-FR" dirty="0" err="1"/>
              <a:t>scrum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but a </a:t>
            </a:r>
            <a:r>
              <a:rPr lang="fr-FR" dirty="0" err="1"/>
              <a:t>homemade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heard</a:t>
            </a:r>
            <a:r>
              <a:rPr lang="fr-FR" dirty="0"/>
              <a:t> about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terms</a:t>
            </a:r>
            <a:r>
              <a:rPr lang="fr-FR" dirty="0"/>
              <a:t> </a:t>
            </a:r>
            <a:r>
              <a:rPr lang="fr-FR" dirty="0" err="1"/>
              <a:t>anywhere</a:t>
            </a:r>
            <a:r>
              <a:rPr lang="fr-FR" dirty="0"/>
              <a:t> ?</a:t>
            </a:r>
          </a:p>
          <a:p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from</a:t>
            </a:r>
            <a:r>
              <a:rPr lang="fr-FR" dirty="0"/>
              <a:t> baseball but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nothing</a:t>
            </a:r>
            <a:r>
              <a:rPr lang="fr-FR" dirty="0"/>
              <a:t> about baseball let me </a:t>
            </a:r>
            <a:r>
              <a:rPr lang="fr-FR" dirty="0" err="1"/>
              <a:t>explain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diver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the conception of a </a:t>
            </a:r>
            <a:r>
              <a:rPr lang="fr-FR" dirty="0" err="1"/>
              <a:t>feature</a:t>
            </a:r>
            <a:r>
              <a:rPr lang="fr-FR" dirty="0"/>
              <a:t>, a </a:t>
            </a:r>
            <a:r>
              <a:rPr lang="fr-FR" dirty="0" err="1"/>
              <a:t>fix</a:t>
            </a:r>
            <a:r>
              <a:rPr lang="fr-FR" dirty="0"/>
              <a:t> or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managers and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owners</a:t>
            </a:r>
            <a:r>
              <a:rPr lang="fr-FR" dirty="0"/>
              <a:t>,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the </a:t>
            </a:r>
            <a:r>
              <a:rPr lang="fr-FR" dirty="0" err="1"/>
              <a:t>head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of the </a:t>
            </a:r>
            <a:r>
              <a:rPr lang="fr-FR" dirty="0" err="1"/>
              <a:t>feature</a:t>
            </a:r>
            <a:r>
              <a:rPr lang="fr-FR" dirty="0"/>
              <a:t> and </a:t>
            </a:r>
            <a:r>
              <a:rPr lang="fr-FR" dirty="0" err="1"/>
              <a:t>define</a:t>
            </a:r>
            <a:r>
              <a:rPr lang="fr-FR" dirty="0"/>
              <a:t> the scope of an intervention. The </a:t>
            </a:r>
            <a:r>
              <a:rPr lang="fr-FR" dirty="0" err="1"/>
              <a:t>diver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6 </a:t>
            </a:r>
            <a:r>
              <a:rPr lang="fr-FR" dirty="0" err="1"/>
              <a:t>month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 </a:t>
            </a:r>
            <a:r>
              <a:rPr lang="fr-FR" dirty="0" err="1"/>
              <a:t>tobe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pitcher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the instruction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Diver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the one </a:t>
            </a:r>
            <a:r>
              <a:rPr lang="fr-FR" dirty="0" err="1"/>
              <a:t>who</a:t>
            </a:r>
            <a:r>
              <a:rPr lang="fr-FR" dirty="0"/>
              <a:t> code. </a:t>
            </a:r>
          </a:p>
          <a:p>
            <a:r>
              <a:rPr lang="fr-FR" dirty="0"/>
              <a:t>He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up meeting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diver</a:t>
            </a:r>
            <a:r>
              <a:rPr lang="fr-FR" dirty="0"/>
              <a:t> </a:t>
            </a:r>
            <a:r>
              <a:rPr lang="fr-FR" dirty="0" err="1"/>
              <a:t>sometime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pitcher’s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the catcher (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pitcher</a:t>
            </a:r>
            <a:r>
              <a:rPr lang="fr-FR" dirty="0"/>
              <a:t>) </a:t>
            </a:r>
            <a:r>
              <a:rPr lang="fr-FR" dirty="0" err="1"/>
              <a:t>will</a:t>
            </a:r>
            <a:r>
              <a:rPr lang="fr-FR" dirty="0"/>
              <a:t> check the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and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production </a:t>
            </a:r>
            <a:r>
              <a:rPr lang="fr-FR" dirty="0" err="1"/>
              <a:t>with</a:t>
            </a:r>
            <a:r>
              <a:rPr lang="fr-FR" dirty="0"/>
              <a:t> the CTO validation.</a:t>
            </a:r>
          </a:p>
          <a:p>
            <a:endParaRPr lang="fr-FR" dirty="0"/>
          </a:p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except</a:t>
            </a:r>
            <a:r>
              <a:rPr lang="fr-FR" dirty="0"/>
              <a:t> the </a:t>
            </a:r>
            <a:r>
              <a:rPr lang="fr-FR" dirty="0" err="1"/>
              <a:t>squad</a:t>
            </a:r>
            <a:r>
              <a:rPr lang="fr-FR" dirty="0"/>
              <a:t> </a:t>
            </a:r>
            <a:r>
              <a:rPr lang="fr-FR" dirty="0" err="1"/>
              <a:t>owner</a:t>
            </a:r>
            <a:r>
              <a:rPr lang="fr-FR" dirty="0"/>
              <a:t> are </a:t>
            </a:r>
            <a:r>
              <a:rPr lang="fr-FR" dirty="0" err="1"/>
              <a:t>mooving</a:t>
            </a:r>
            <a:r>
              <a:rPr lang="fr-FR" dirty="0"/>
              <a:t> in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squad</a:t>
            </a:r>
            <a:r>
              <a:rPr lang="fr-FR" dirty="0"/>
              <a:t>.</a:t>
            </a:r>
          </a:p>
          <a:p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particulary</a:t>
            </a:r>
            <a:r>
              <a:rPr lang="fr-FR" dirty="0"/>
              <a:t> </a:t>
            </a:r>
            <a:r>
              <a:rPr lang="fr-FR" dirty="0" err="1"/>
              <a:t>prood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diving</a:t>
            </a:r>
            <a:r>
              <a:rPr lang="fr-FR" dirty="0"/>
              <a:t> </a:t>
            </a:r>
            <a:r>
              <a:rPr lang="fr-FR" dirty="0" err="1"/>
              <a:t>despite</a:t>
            </a:r>
            <a:r>
              <a:rPr lang="fr-FR" dirty="0"/>
              <a:t> the time I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, the CTO </a:t>
            </a:r>
            <a:r>
              <a:rPr lang="fr-FR" dirty="0" err="1"/>
              <a:t>recognized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ability</a:t>
            </a:r>
            <a:r>
              <a:rPr lang="fr-FR" dirty="0"/>
              <a:t> to design a </a:t>
            </a:r>
            <a:r>
              <a:rPr lang="fr-FR" dirty="0" err="1"/>
              <a:t>task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01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Monolithis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part of the </a:t>
            </a:r>
            <a:r>
              <a:rPr lang="fr-FR" dirty="0" err="1"/>
              <a:t>product</a:t>
            </a:r>
            <a:r>
              <a:rPr lang="fr-FR" dirty="0"/>
              <a:t> are at the </a:t>
            </a:r>
            <a:r>
              <a:rPr lang="fr-FR" dirty="0" err="1"/>
              <a:t>same</a:t>
            </a:r>
            <a:r>
              <a:rPr lang="fr-FR" dirty="0"/>
              <a:t> place and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place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a 13 people team.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decided</a:t>
            </a:r>
            <a:r>
              <a:rPr lang="fr-FR" dirty="0"/>
              <a:t> to split the </a:t>
            </a:r>
            <a:r>
              <a:rPr lang="fr-FR" dirty="0" err="1"/>
              <a:t>product</a:t>
            </a:r>
            <a:r>
              <a:rPr lang="fr-FR" dirty="0"/>
              <a:t> in micro-services, part of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: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every</a:t>
            </a:r>
            <a:r>
              <a:rPr lang="fr-FR" dirty="0"/>
              <a:t> part of the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data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share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 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work</a:t>
            </a:r>
            <a:endParaRPr lang="fr-FR" dirty="0"/>
          </a:p>
          <a:p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a </a:t>
            </a:r>
            <a:r>
              <a:rPr lang="fr-FR" dirty="0" err="1"/>
              <a:t>serviceapi</a:t>
            </a:r>
            <a:r>
              <a:rPr lang="fr-FR" dirty="0"/>
              <a:t> (the </a:t>
            </a:r>
            <a:r>
              <a:rPr lang="fr-FR" dirty="0" err="1"/>
              <a:t>backend</a:t>
            </a:r>
            <a:r>
              <a:rPr lang="fr-FR" dirty="0"/>
              <a:t> of the application, not </a:t>
            </a:r>
            <a:r>
              <a:rPr lang="fr-FR" dirty="0" err="1"/>
              <a:t>visual</a:t>
            </a:r>
            <a:r>
              <a:rPr lang="fr-FR" dirty="0"/>
              <a:t> part)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data.</a:t>
            </a:r>
          </a:p>
          <a:p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first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280 </a:t>
            </a:r>
            <a:r>
              <a:rPr lang="fr-FR" dirty="0" err="1"/>
              <a:t>endpoint</a:t>
            </a:r>
            <a:r>
              <a:rPr lang="fr-FR" dirty="0"/>
              <a:t>, and the data structure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to </a:t>
            </a:r>
            <a:r>
              <a:rPr lang="fr-FR" dirty="0" err="1"/>
              <a:t>ask</a:t>
            </a:r>
            <a:r>
              <a:rPr lang="fr-FR" dirty="0"/>
              <a:t> to 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specifics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and institutions, </a:t>
            </a:r>
            <a:r>
              <a:rPr lang="fr-FR" dirty="0" err="1"/>
              <a:t>admins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…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Postman</a:t>
            </a:r>
            <a:r>
              <a:rPr lang="fr-FR" dirty="0"/>
              <a:t> to test </a:t>
            </a:r>
            <a:r>
              <a:rPr lang="fr-FR" dirty="0" err="1"/>
              <a:t>them</a:t>
            </a:r>
            <a:r>
              <a:rPr lang="fr-FR" dirty="0"/>
              <a:t> and </a:t>
            </a:r>
            <a:r>
              <a:rPr lang="fr-FR" dirty="0" err="1"/>
              <a:t>verify</a:t>
            </a:r>
            <a:r>
              <a:rPr lang="fr-FR" dirty="0"/>
              <a:t> the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retrieved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took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one </a:t>
            </a:r>
            <a:r>
              <a:rPr lang="fr-FR" dirty="0" err="1"/>
              <a:t>month</a:t>
            </a:r>
            <a:r>
              <a:rPr lang="fr-FR" dirty="0"/>
              <a:t> to do </a:t>
            </a:r>
            <a:r>
              <a:rPr lang="fr-FR" dirty="0" err="1"/>
              <a:t>this</a:t>
            </a:r>
            <a:r>
              <a:rPr lang="fr-FR" dirty="0"/>
              <a:t> and i use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2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091253"/>
                </a:solidFill>
              </a:rPr>
              <a:t>We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choosed</a:t>
            </a:r>
            <a:r>
              <a:rPr lang="fr-FR" b="1" dirty="0">
                <a:solidFill>
                  <a:srgbClr val="091253"/>
                </a:solidFill>
              </a:rPr>
              <a:t> to </a:t>
            </a:r>
            <a:r>
              <a:rPr lang="fr-FR" b="1" dirty="0" err="1">
                <a:solidFill>
                  <a:srgbClr val="091253"/>
                </a:solidFill>
              </a:rPr>
              <a:t>keep</a:t>
            </a:r>
            <a:r>
              <a:rPr lang="fr-FR" b="1" dirty="0">
                <a:solidFill>
                  <a:srgbClr val="091253"/>
                </a:solidFill>
              </a:rPr>
              <a:t> the </a:t>
            </a:r>
            <a:r>
              <a:rPr lang="fr-FR" b="1" dirty="0" err="1">
                <a:solidFill>
                  <a:srgbClr val="091253"/>
                </a:solidFill>
              </a:rPr>
              <a:t>medGo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product</a:t>
            </a:r>
            <a:r>
              <a:rPr lang="fr-FR" b="1" dirty="0">
                <a:solidFill>
                  <a:srgbClr val="091253"/>
                </a:solidFill>
              </a:rPr>
              <a:t> as a base for </a:t>
            </a:r>
            <a:r>
              <a:rPr lang="fr-FR" b="1" dirty="0" err="1">
                <a:solidFill>
                  <a:srgbClr val="091253"/>
                </a:solidFill>
              </a:rPr>
              <a:t>our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company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so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we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got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some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missing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features</a:t>
            </a:r>
            <a:endParaRPr lang="fr-FR" b="1" dirty="0">
              <a:solidFill>
                <a:srgbClr val="091253"/>
              </a:solidFill>
            </a:endParaRPr>
          </a:p>
          <a:p>
            <a:endParaRPr lang="fr-FR" b="1" dirty="0">
              <a:solidFill>
                <a:srgbClr val="091253"/>
              </a:solidFill>
            </a:endParaRPr>
          </a:p>
          <a:p>
            <a:r>
              <a:rPr lang="fr-FR" b="1" dirty="0">
                <a:solidFill>
                  <a:srgbClr val="091253"/>
                </a:solidFill>
              </a:rPr>
              <a:t>More </a:t>
            </a:r>
            <a:r>
              <a:rPr lang="fr-FR" b="1" dirty="0" err="1">
                <a:solidFill>
                  <a:srgbClr val="091253"/>
                </a:solidFill>
              </a:rPr>
              <a:t>feature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we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add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we</a:t>
            </a:r>
            <a:r>
              <a:rPr lang="fr-FR" b="1" dirty="0">
                <a:solidFill>
                  <a:srgbClr val="091253"/>
                </a:solidFill>
              </a:rPr>
              <a:t> have to test</a:t>
            </a:r>
          </a:p>
          <a:p>
            <a:endParaRPr lang="fr-FR" b="1" dirty="0">
              <a:solidFill>
                <a:srgbClr val="091253"/>
              </a:solidFill>
            </a:endParaRPr>
          </a:p>
          <a:p>
            <a:r>
              <a:rPr lang="fr-FR" b="1" dirty="0" err="1">
                <a:solidFill>
                  <a:srgbClr val="091253"/>
                </a:solidFill>
              </a:rPr>
              <a:t>Pupeteer</a:t>
            </a:r>
            <a:r>
              <a:rPr lang="fr-FR" b="1" dirty="0">
                <a:solidFill>
                  <a:srgbClr val="091253"/>
                </a:solidFill>
              </a:rPr>
              <a:t> to use end to end test (tester l’</a:t>
            </a:r>
            <a:r>
              <a:rPr lang="fr-FR" b="1" dirty="0" err="1">
                <a:solidFill>
                  <a:srgbClr val="091253"/>
                </a:solidFill>
              </a:rPr>
              <a:t>ui</a:t>
            </a:r>
            <a:r>
              <a:rPr lang="fr-FR" b="1" dirty="0">
                <a:solidFill>
                  <a:srgbClr val="091253"/>
                </a:solidFill>
              </a:rPr>
              <a:t>/</a:t>
            </a:r>
            <a:r>
              <a:rPr lang="fr-FR" b="1" dirty="0" err="1">
                <a:solidFill>
                  <a:srgbClr val="091253"/>
                </a:solidFill>
              </a:rPr>
              <a:t>ux</a:t>
            </a:r>
            <a:r>
              <a:rPr lang="fr-FR" b="1" dirty="0">
                <a:solidFill>
                  <a:srgbClr val="091253"/>
                </a:solidFill>
              </a:rPr>
              <a:t> des </a:t>
            </a:r>
            <a:r>
              <a:rPr lang="fr-FR" b="1" dirty="0" err="1">
                <a:solidFill>
                  <a:srgbClr val="091253"/>
                </a:solidFill>
              </a:rPr>
              <a:t>features</a:t>
            </a:r>
            <a:r>
              <a:rPr lang="fr-FR" b="1" dirty="0">
                <a:solidFill>
                  <a:srgbClr val="091253"/>
                </a:solidFill>
              </a:rPr>
              <a:t>)</a:t>
            </a:r>
          </a:p>
          <a:p>
            <a:r>
              <a:rPr lang="fr-FR" b="1" dirty="0">
                <a:solidFill>
                  <a:srgbClr val="091253"/>
                </a:solidFill>
              </a:rPr>
              <a:t>Circle-CI to </a:t>
            </a:r>
            <a:r>
              <a:rPr lang="fr-FR" b="1" dirty="0" err="1">
                <a:solidFill>
                  <a:srgbClr val="091253"/>
                </a:solidFill>
              </a:rPr>
              <a:t>run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some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performence</a:t>
            </a:r>
            <a:r>
              <a:rPr lang="fr-FR" b="1" dirty="0">
                <a:solidFill>
                  <a:srgbClr val="091253"/>
                </a:solidFill>
              </a:rPr>
              <a:t> test.</a:t>
            </a:r>
          </a:p>
          <a:p>
            <a:r>
              <a:rPr lang="fr-FR" b="1" dirty="0" err="1">
                <a:solidFill>
                  <a:srgbClr val="091253"/>
                </a:solidFill>
              </a:rPr>
              <a:t>Heroku</a:t>
            </a:r>
            <a:r>
              <a:rPr lang="fr-FR" b="1" dirty="0">
                <a:solidFill>
                  <a:srgbClr val="091253"/>
                </a:solidFill>
              </a:rPr>
              <a:t> to </a:t>
            </a:r>
            <a:r>
              <a:rPr lang="fr-FR" b="1" dirty="0" err="1">
                <a:solidFill>
                  <a:srgbClr val="091253"/>
                </a:solidFill>
              </a:rPr>
              <a:t>run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environement</a:t>
            </a:r>
            <a:r>
              <a:rPr lang="fr-FR" b="1" dirty="0">
                <a:solidFill>
                  <a:srgbClr val="091253"/>
                </a:solidFill>
              </a:rPr>
              <a:t> to test </a:t>
            </a:r>
            <a:r>
              <a:rPr lang="fr-FR" b="1" dirty="0" err="1">
                <a:solidFill>
                  <a:srgbClr val="091253"/>
                </a:solidFill>
              </a:rPr>
              <a:t>them</a:t>
            </a:r>
            <a:r>
              <a:rPr lang="fr-FR" b="1" dirty="0">
                <a:solidFill>
                  <a:srgbClr val="091253"/>
                </a:solidFill>
              </a:rPr>
              <a:t> and show </a:t>
            </a:r>
            <a:r>
              <a:rPr lang="fr-FR" b="1" dirty="0" err="1">
                <a:solidFill>
                  <a:srgbClr val="091253"/>
                </a:solidFill>
              </a:rPr>
              <a:t>them</a:t>
            </a:r>
            <a:r>
              <a:rPr lang="fr-FR" b="1" dirty="0">
                <a:solidFill>
                  <a:srgbClr val="091253"/>
                </a:solidFill>
              </a:rPr>
              <a:t> to </a:t>
            </a:r>
            <a:r>
              <a:rPr lang="fr-FR" b="1" dirty="0" err="1">
                <a:solidFill>
                  <a:srgbClr val="091253"/>
                </a:solidFill>
              </a:rPr>
              <a:t>product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owners</a:t>
            </a:r>
            <a:r>
              <a:rPr lang="fr-FR" b="1" dirty="0">
                <a:solidFill>
                  <a:srgbClr val="091253"/>
                </a:solidFill>
              </a:rPr>
              <a:t> and </a:t>
            </a:r>
            <a:r>
              <a:rPr lang="fr-FR" b="1" dirty="0" err="1">
                <a:solidFill>
                  <a:srgbClr val="091253"/>
                </a:solidFill>
              </a:rPr>
              <a:t>product</a:t>
            </a:r>
            <a:r>
              <a:rPr lang="fr-FR" b="1" dirty="0">
                <a:solidFill>
                  <a:srgbClr val="091253"/>
                </a:solidFill>
              </a:rPr>
              <a:t> managers.</a:t>
            </a:r>
          </a:p>
          <a:p>
            <a:endParaRPr lang="fr-FR" b="1" dirty="0">
              <a:solidFill>
                <a:srgbClr val="091253"/>
              </a:solidFill>
            </a:endParaRPr>
          </a:p>
          <a:p>
            <a:r>
              <a:rPr lang="fr-FR" b="1" dirty="0" err="1">
                <a:solidFill>
                  <a:srgbClr val="091253"/>
                </a:solidFill>
              </a:rPr>
              <a:t>develop</a:t>
            </a:r>
            <a:r>
              <a:rPr lang="fr-FR" b="1" dirty="0">
                <a:solidFill>
                  <a:srgbClr val="091253"/>
                </a:solidFill>
              </a:rPr>
              <a:t> the </a:t>
            </a:r>
            <a:r>
              <a:rPr lang="fr-FR" b="1" dirty="0" err="1">
                <a:solidFill>
                  <a:srgbClr val="091253"/>
                </a:solidFill>
              </a:rPr>
              <a:t>servicebackoffice</a:t>
            </a:r>
            <a:r>
              <a:rPr lang="fr-FR" b="1" dirty="0">
                <a:solidFill>
                  <a:srgbClr val="091253"/>
                </a:solidFill>
              </a:rPr>
              <a:t> in </a:t>
            </a:r>
            <a:r>
              <a:rPr lang="fr-FR" b="1" dirty="0" err="1">
                <a:solidFill>
                  <a:srgbClr val="091253"/>
                </a:solidFill>
              </a:rPr>
              <a:t>order</a:t>
            </a:r>
            <a:r>
              <a:rPr lang="fr-FR" b="1" dirty="0">
                <a:solidFill>
                  <a:srgbClr val="091253"/>
                </a:solidFill>
              </a:rPr>
              <a:t> to </a:t>
            </a:r>
            <a:r>
              <a:rPr lang="fr-FR" b="1" dirty="0" err="1">
                <a:solidFill>
                  <a:srgbClr val="091253"/>
                </a:solidFill>
              </a:rPr>
              <a:t>lighten</a:t>
            </a:r>
            <a:r>
              <a:rPr lang="fr-FR" b="1" dirty="0">
                <a:solidFill>
                  <a:srgbClr val="091253"/>
                </a:solidFill>
              </a:rPr>
              <a:t> the </a:t>
            </a:r>
            <a:r>
              <a:rPr lang="fr-FR" b="1" dirty="0" err="1">
                <a:solidFill>
                  <a:srgbClr val="091253"/>
                </a:solidFill>
              </a:rPr>
              <a:t>serviceapp</a:t>
            </a:r>
            <a:r>
              <a:rPr lang="fr-FR" b="1" dirty="0">
                <a:solidFill>
                  <a:srgbClr val="091253"/>
                </a:solidFill>
              </a:rPr>
              <a:t> code (the basis of the </a:t>
            </a:r>
            <a:r>
              <a:rPr lang="fr-FR" b="1" dirty="0" err="1">
                <a:solidFill>
                  <a:srgbClr val="091253"/>
                </a:solidFill>
              </a:rPr>
              <a:t>project</a:t>
            </a:r>
            <a:r>
              <a:rPr lang="fr-FR" b="1" dirty="0">
                <a:solidFill>
                  <a:srgbClr val="091253"/>
                </a:solidFill>
              </a:rPr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536-50C4-0C4E-AC0E-644FFB1E647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7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F0DC7-5DE7-4AEC-A652-87B3350B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BABEA0-A00C-437F-B280-70E82B950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77066-6A8E-430E-A180-D025CFE9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298C9-13BA-4AB5-BFCB-B0A990B2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EBFB14-9A81-4AD9-88FC-D3B971A0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6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0C08B-DBEE-451A-AB68-E737A6E8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980E00-6120-4819-AB27-A3678A1BF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10368D-0D8F-4929-9FD5-9E189D45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C662F8-4C1D-4FAE-9E64-B90DD0FA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150094-BEC2-41EB-93A3-4944E543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C495506-5556-4BA4-BD97-09C6DD93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CBC34C-16B7-4184-84AC-F89C9559D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A48C24-1E24-49EB-8D5D-0DC5ED6D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F1265C-5A89-419F-9C7B-5C021512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418BCF-2545-4D58-8B70-CCFD74EF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C10184-D0D6-4491-8342-3076709A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4ACAB-B08E-43B1-BE70-E18F3A33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33CB8B-9D48-4BF0-ADB7-ABC9EF89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FC7A32-1BDC-4992-B84E-CDCD22B1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CBCA34-FA37-4ECE-9112-C5907E7A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56846-506B-44FC-952C-990FB2FA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908C9-3341-42B5-848E-023D9BEDE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8E0FC2-8ED0-48BB-BA2C-E235764F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C1158-15DB-4472-9A43-4757F4BB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ABBC3F-7648-46C5-ADB1-074DC9BD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6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AD2A0-8571-4F52-8840-AB74F359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CE5E9-2ACD-49BD-9278-C78FF6926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0AED1-E3BE-4F0A-A532-CC6BFA319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345A89-2559-4E85-AD9C-9BBC2403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8BAA2-6F62-4B52-B2BB-34D01B27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F3CB20-B3E6-4052-BEAF-C23A843C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B6E00-DD09-4779-B238-344EB1E6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B5091B-0ED6-415D-A0D0-DF2DEBAF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D37C72-2D7A-4D8E-A18D-B5A9A1FA3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59096-9C79-48AB-BFD5-58AB336E7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B34803-60A9-4707-98E1-F53D4B45D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71DC23-A4E6-40EA-8403-AF6E8D33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B8F79E-BBAA-481E-B215-7A0E072E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4FCB04-499B-4408-B83D-AE356969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5CFF6-F62C-4FCD-9FA7-85947B09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4D384-6D8A-4916-BDF7-2CC0749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C78D89-D504-41A2-9A3B-FA6BA54B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4B2A3D-5E13-4681-B94B-59EF458F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F290B3-2276-4F43-947F-D85D54C9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3284E6-921B-4112-B2B9-D5F89796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2647D7-4DD5-4ACD-B474-97B129D9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4CC1D-108B-4395-82EE-6C12B113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173B6-F943-426D-A36B-696DB669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6438A1-837C-4F80-BE55-887A4D984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2A7ADF-9746-494E-988E-C8C0CBC8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7A347C-7747-4B99-A5CE-63AE6ECC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80B7FA-69B2-45C5-AABB-13703761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824F2-E068-445A-A313-3218EA77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8ADE3F-25AA-4EA8-9C0A-4C60F04F7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A0F9A-89E7-4F0E-AE2E-73762B3E3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8911C1-B42B-4D6B-927F-058F71EA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113BC7-1329-4BEB-84D5-87BE48B2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111FC5-A46C-4D2C-9D39-D1F3D007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EFC9206-F9C7-4B1A-ABC4-0C7C6C85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4921D6-0C25-48D6-AE9B-5E9E4AE33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A41DF2-E699-4CBA-97DF-48200FCA2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807F-CEAA-4255-99BE-20DEF8DA2164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DCDA2-3A4B-4431-B117-E32E0A1C0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11EDEB-728D-4CE4-9477-9240502EB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59AB1-5C2A-4E61-AB6D-2514B66A20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1.jpe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6.gi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38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intérieur, plafond, personne, table&#10;&#10;Description générée automatiquement">
            <a:extLst>
              <a:ext uri="{FF2B5EF4-FFF2-40B4-BE49-F238E27FC236}">
                <a16:creationId xmlns:a16="http://schemas.microsoft.com/office/drawing/2014/main" id="{0C79DDFE-9A20-094A-B85C-604CD3ED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3391" r="12725" b="17500"/>
          <a:stretch/>
        </p:blipFill>
        <p:spPr>
          <a:xfrm>
            <a:off x="3860800" y="0"/>
            <a:ext cx="8331200" cy="6858000"/>
          </a:xfrm>
          <a:prstGeom prst="rect">
            <a:avLst/>
          </a:prstGeom>
        </p:spPr>
      </p:pic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B7A899F4-2FB5-4212-A125-388C833469B2}"/>
              </a:ext>
            </a:extLst>
          </p:cNvPr>
          <p:cNvSpPr/>
          <p:nvPr/>
        </p:nvSpPr>
        <p:spPr>
          <a:xfrm>
            <a:off x="0" y="0"/>
            <a:ext cx="7721600" cy="6858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8F8006-4393-4A2C-A7F4-74E0E5A34E89}"/>
              </a:ext>
            </a:extLst>
          </p:cNvPr>
          <p:cNvSpPr txBox="1"/>
          <p:nvPr/>
        </p:nvSpPr>
        <p:spPr>
          <a:xfrm>
            <a:off x="44228" y="6306468"/>
            <a:ext cx="38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91253"/>
                </a:solidFill>
                <a:latin typeface="Roboto"/>
              </a:rPr>
              <a:t>Joseph </a:t>
            </a:r>
            <a:r>
              <a:rPr lang="fr-FR" dirty="0" err="1">
                <a:solidFill>
                  <a:srgbClr val="091253"/>
                </a:solidFill>
                <a:latin typeface="Roboto"/>
              </a:rPr>
              <a:t>Pereniguez</a:t>
            </a:r>
            <a:r>
              <a:rPr lang="fr-FR" sz="1200" dirty="0">
                <a:solidFill>
                  <a:srgbClr val="091253"/>
                </a:solidFill>
                <a:latin typeface="Roboto"/>
              </a:rPr>
              <a:t> – </a:t>
            </a:r>
            <a:r>
              <a:rPr lang="fr-FR" sz="1200" dirty="0">
                <a:solidFill>
                  <a:srgbClr val="36D1A2"/>
                </a:solidFill>
                <a:latin typeface="Roboto"/>
              </a:rPr>
              <a:t>Septembre</a:t>
            </a:r>
            <a:r>
              <a:rPr lang="fr-FR" sz="1200" dirty="0">
                <a:solidFill>
                  <a:srgbClr val="091253"/>
                </a:solidFill>
                <a:latin typeface="Roboto"/>
              </a:rPr>
              <a:t> </a:t>
            </a:r>
            <a:r>
              <a:rPr lang="fr-FR" sz="1200" dirty="0">
                <a:solidFill>
                  <a:srgbClr val="36D1A2"/>
                </a:solidFill>
                <a:latin typeface="Roboto"/>
              </a:rPr>
              <a:t>2020</a:t>
            </a:r>
            <a:endParaRPr lang="en-US" sz="1400" dirty="0">
              <a:solidFill>
                <a:srgbClr val="36D1A2"/>
              </a:solidFill>
              <a:latin typeface="Roboto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EAE2149-C3EF-0842-8C12-5BFAC9615D04}"/>
              </a:ext>
            </a:extLst>
          </p:cNvPr>
          <p:cNvCxnSpPr>
            <a:cxnSpLocks/>
          </p:cNvCxnSpPr>
          <p:nvPr/>
        </p:nvCxnSpPr>
        <p:spPr>
          <a:xfrm>
            <a:off x="3860800" y="0"/>
            <a:ext cx="3860800" cy="6858000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F4BC0DB-6394-F54C-B59E-BAEE1DA21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4" y="2814032"/>
            <a:ext cx="4091421" cy="1229936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677860-F573-994B-BA26-B000F6D52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96" y="6277892"/>
            <a:ext cx="1237355" cy="4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48C157B-9072-9E4E-99D6-F98D9440C07B}"/>
              </a:ext>
            </a:extLst>
          </p:cNvPr>
          <p:cNvSpPr txBox="1"/>
          <p:nvPr/>
        </p:nvSpPr>
        <p:spPr>
          <a:xfrm>
            <a:off x="6487887" y="2921168"/>
            <a:ext cx="2697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091253"/>
                </a:solidFill>
              </a:rPr>
              <a:t>MERCI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8112C2-69CD-904F-A399-34A0767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E2570D-34CE-694E-A817-FF74674CE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B2E479-A2CF-4745-8350-1EA903B56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30" y="2969574"/>
            <a:ext cx="3056584" cy="9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62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E349289A-450C-3840-AEC7-10C9FACAE45D}"/>
              </a:ext>
            </a:extLst>
          </p:cNvPr>
          <p:cNvSpPr txBox="1"/>
          <p:nvPr/>
        </p:nvSpPr>
        <p:spPr>
          <a:xfrm>
            <a:off x="6868543" y="1897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B33C500-E65C-9242-A1A3-B88D2F3A83A6}"/>
              </a:ext>
            </a:extLst>
          </p:cNvPr>
          <p:cNvSpPr txBox="1"/>
          <p:nvPr/>
        </p:nvSpPr>
        <p:spPr>
          <a:xfrm>
            <a:off x="7196347" y="26051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1165B04-753F-DC45-9212-8D5F966753F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156989" y="1464076"/>
            <a:ext cx="1117290" cy="0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E979B64-5D1B-F849-8484-A6931C0CA3EE}"/>
              </a:ext>
            </a:extLst>
          </p:cNvPr>
          <p:cNvCxnSpPr>
            <a:cxnSpLocks/>
          </p:cNvCxnSpPr>
          <p:nvPr/>
        </p:nvCxnSpPr>
        <p:spPr>
          <a:xfrm flipH="1">
            <a:off x="3156989" y="4231471"/>
            <a:ext cx="1117290" cy="0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2F3739D-F427-D74B-95C2-6994EF93540F}"/>
              </a:ext>
            </a:extLst>
          </p:cNvPr>
          <p:cNvCxnSpPr>
            <a:cxnSpLocks/>
          </p:cNvCxnSpPr>
          <p:nvPr/>
        </p:nvCxnSpPr>
        <p:spPr>
          <a:xfrm flipH="1">
            <a:off x="3156989" y="2797811"/>
            <a:ext cx="3068872" cy="0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40B0D5D-640B-394F-9DE6-EC7371A54343}"/>
              </a:ext>
            </a:extLst>
          </p:cNvPr>
          <p:cNvCxnSpPr>
            <a:cxnSpLocks/>
          </p:cNvCxnSpPr>
          <p:nvPr/>
        </p:nvCxnSpPr>
        <p:spPr>
          <a:xfrm flipH="1">
            <a:off x="3156988" y="5660722"/>
            <a:ext cx="3068872" cy="0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1BED84D-EA36-E549-BB3A-CD08B37A0102}"/>
              </a:ext>
            </a:extLst>
          </p:cNvPr>
          <p:cNvCxnSpPr>
            <a:cxnSpLocks/>
          </p:cNvCxnSpPr>
          <p:nvPr/>
        </p:nvCxnSpPr>
        <p:spPr>
          <a:xfrm flipH="1" flipV="1">
            <a:off x="3156988" y="0"/>
            <a:ext cx="2" cy="1464076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256FC3A-B5E9-114E-8FCD-A0EB2699C0BF}"/>
              </a:ext>
            </a:extLst>
          </p:cNvPr>
          <p:cNvCxnSpPr>
            <a:cxnSpLocks/>
          </p:cNvCxnSpPr>
          <p:nvPr/>
        </p:nvCxnSpPr>
        <p:spPr>
          <a:xfrm flipV="1">
            <a:off x="3156988" y="1426136"/>
            <a:ext cx="0" cy="1379371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DF5990B-849B-4048-B62C-C3325FFB8CD1}"/>
              </a:ext>
            </a:extLst>
          </p:cNvPr>
          <p:cNvCxnSpPr>
            <a:cxnSpLocks/>
          </p:cNvCxnSpPr>
          <p:nvPr/>
        </p:nvCxnSpPr>
        <p:spPr>
          <a:xfrm flipV="1">
            <a:off x="3156989" y="2813203"/>
            <a:ext cx="0" cy="1418268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FD928A3-B775-BA4C-9AE3-A13DB7947F46}"/>
              </a:ext>
            </a:extLst>
          </p:cNvPr>
          <p:cNvCxnSpPr>
            <a:cxnSpLocks/>
          </p:cNvCxnSpPr>
          <p:nvPr/>
        </p:nvCxnSpPr>
        <p:spPr>
          <a:xfrm flipV="1">
            <a:off x="3156988" y="4208920"/>
            <a:ext cx="1" cy="1433659"/>
          </a:xfrm>
          <a:prstGeom prst="line">
            <a:avLst/>
          </a:prstGeom>
          <a:ln w="63500" cap="rnd">
            <a:solidFill>
              <a:srgbClr val="09125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E9A4B89-21C9-454C-A5FD-E51360FF39CB}"/>
              </a:ext>
            </a:extLst>
          </p:cNvPr>
          <p:cNvSpPr>
            <a:spLocks/>
          </p:cNvSpPr>
          <p:nvPr/>
        </p:nvSpPr>
        <p:spPr>
          <a:xfrm>
            <a:off x="4274279" y="566284"/>
            <a:ext cx="1800000" cy="1795584"/>
          </a:xfrm>
          <a:prstGeom prst="ellipse">
            <a:avLst/>
          </a:prstGeom>
          <a:blipFill>
            <a:blip r:embed="rId3"/>
            <a:stretch>
              <a:fillRect l="-19000" r="-19000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E5298E1-D510-F344-9D35-682B0648F585}"/>
              </a:ext>
            </a:extLst>
          </p:cNvPr>
          <p:cNvSpPr/>
          <p:nvPr/>
        </p:nvSpPr>
        <p:spPr>
          <a:xfrm>
            <a:off x="4292477" y="3348178"/>
            <a:ext cx="1800000" cy="1800000"/>
          </a:xfrm>
          <a:prstGeom prst="ellipse">
            <a:avLst/>
          </a:prstGeom>
          <a:blipFill dpi="0" rotWithShape="1">
            <a:blip r:embed="rId4"/>
            <a:srcRect/>
            <a:stretch>
              <a:fillRect l="-14000" t="-2000" r="-43000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7875D9B-2E34-1C4B-BCE4-648DBF7D4BD2}"/>
              </a:ext>
            </a:extLst>
          </p:cNvPr>
          <p:cNvSpPr/>
          <p:nvPr/>
        </p:nvSpPr>
        <p:spPr>
          <a:xfrm>
            <a:off x="6234960" y="1913203"/>
            <a:ext cx="1800000" cy="1800000"/>
          </a:xfrm>
          <a:prstGeom prst="ellipse">
            <a:avLst/>
          </a:prstGeom>
          <a:blipFill>
            <a:blip r:embed="rId5"/>
            <a:stretch>
              <a:fillRect l="-24000" t="-1000" r="-27000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5EDDAD3-8F81-934A-BDCA-AFAA5094FAB5}"/>
              </a:ext>
            </a:extLst>
          </p:cNvPr>
          <p:cNvSpPr/>
          <p:nvPr/>
        </p:nvSpPr>
        <p:spPr>
          <a:xfrm>
            <a:off x="6225861" y="4742579"/>
            <a:ext cx="1800000" cy="1800000"/>
          </a:xfrm>
          <a:prstGeom prst="ellipse">
            <a:avLst/>
          </a:prstGeom>
          <a:blipFill>
            <a:blip r:embed="rId6"/>
            <a:stretch>
              <a:fillRect l="-24000" t="-1000" r="-27000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30ADB5-8379-E744-A3C4-998F49EEEFFE}"/>
              </a:ext>
            </a:extLst>
          </p:cNvPr>
          <p:cNvSpPr txBox="1"/>
          <p:nvPr/>
        </p:nvSpPr>
        <p:spPr>
          <a:xfrm>
            <a:off x="6234960" y="1202466"/>
            <a:ext cx="221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91253"/>
                </a:solidFill>
              </a:rPr>
              <a:t>The </a:t>
            </a:r>
            <a:r>
              <a:rPr lang="fr-FR" sz="2800" b="1" dirty="0" err="1">
                <a:solidFill>
                  <a:srgbClr val="091253"/>
                </a:solidFill>
              </a:rPr>
              <a:t>Com</a:t>
            </a:r>
            <a:r>
              <a:rPr lang="fr-FR" sz="2800" b="1" dirty="0" err="1">
                <a:solidFill>
                  <a:srgbClr val="36D1A2"/>
                </a:solidFill>
              </a:rPr>
              <a:t>pany</a:t>
            </a:r>
            <a:endParaRPr lang="fr-FR" sz="2800" b="1" dirty="0">
              <a:solidFill>
                <a:srgbClr val="36D1A2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6ABA65-10C1-D745-B11B-CA4F4EB3B135}"/>
              </a:ext>
            </a:extLst>
          </p:cNvPr>
          <p:cNvSpPr txBox="1"/>
          <p:nvPr/>
        </p:nvSpPr>
        <p:spPr>
          <a:xfrm>
            <a:off x="8177443" y="2528233"/>
            <a:ext cx="1985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91253"/>
                </a:solidFill>
              </a:rPr>
              <a:t>The Pro</a:t>
            </a:r>
            <a:r>
              <a:rPr lang="fr-FR" sz="2800" b="1" dirty="0">
                <a:solidFill>
                  <a:srgbClr val="36D1A2"/>
                </a:solidFill>
              </a:rPr>
              <a:t>duct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C34966-F3C4-AF41-892B-52089AC959C3}"/>
              </a:ext>
            </a:extLst>
          </p:cNvPr>
          <p:cNvSpPr txBox="1"/>
          <p:nvPr/>
        </p:nvSpPr>
        <p:spPr>
          <a:xfrm>
            <a:off x="6225860" y="3967657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91253"/>
                </a:solidFill>
              </a:rPr>
              <a:t>Squads</a:t>
            </a:r>
            <a:r>
              <a:rPr lang="fr-FR" sz="2800" b="1" dirty="0">
                <a:solidFill>
                  <a:srgbClr val="091253"/>
                </a:solidFill>
              </a:rPr>
              <a:t> &amp; </a:t>
            </a:r>
            <a:r>
              <a:rPr lang="fr-FR" sz="2800" b="1" dirty="0" err="1">
                <a:solidFill>
                  <a:srgbClr val="091253"/>
                </a:solidFill>
              </a:rPr>
              <a:t>Methodo</a:t>
            </a:r>
            <a:r>
              <a:rPr lang="fr-FR" sz="2800" b="1" dirty="0" err="1">
                <a:solidFill>
                  <a:srgbClr val="36D1A2"/>
                </a:solidFill>
              </a:rPr>
              <a:t>logy</a:t>
            </a:r>
            <a:endParaRPr lang="fr-FR" sz="2800" b="1" dirty="0">
              <a:solidFill>
                <a:srgbClr val="36D1A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185E438-E969-C84C-B580-221CD42EFA51}"/>
              </a:ext>
            </a:extLst>
          </p:cNvPr>
          <p:cNvSpPr txBox="1"/>
          <p:nvPr/>
        </p:nvSpPr>
        <p:spPr>
          <a:xfrm>
            <a:off x="8177443" y="5380969"/>
            <a:ext cx="272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91253"/>
                </a:solidFill>
              </a:rPr>
              <a:t>My</a:t>
            </a:r>
            <a:r>
              <a:rPr lang="fr-FR" sz="2800" b="1" dirty="0">
                <a:solidFill>
                  <a:srgbClr val="091253"/>
                </a:solidFill>
              </a:rPr>
              <a:t> </a:t>
            </a:r>
            <a:r>
              <a:rPr lang="fr-FR" sz="2800" b="1" dirty="0" err="1">
                <a:solidFill>
                  <a:srgbClr val="091253"/>
                </a:solidFill>
              </a:rPr>
              <a:t>Work</a:t>
            </a:r>
            <a:r>
              <a:rPr lang="fr-FR" sz="2800" b="1" dirty="0">
                <a:solidFill>
                  <a:srgbClr val="091253"/>
                </a:solidFill>
              </a:rPr>
              <a:t> &amp; </a:t>
            </a:r>
            <a:r>
              <a:rPr lang="fr-FR" sz="2800" b="1" dirty="0" err="1">
                <a:solidFill>
                  <a:srgbClr val="36D1A2"/>
                </a:solidFill>
              </a:rPr>
              <a:t>tasks</a:t>
            </a:r>
            <a:endParaRPr lang="fr-FR" sz="2800" b="1" dirty="0">
              <a:solidFill>
                <a:srgbClr val="36D1A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A7517A-B274-254A-B1F0-18B23048E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1D8722-DDE1-CA41-8E73-07A0B63D6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4586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repeatCount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6" grpId="0" animBg="1"/>
      <p:bldP spid="26" grpId="0"/>
      <p:bldP spid="27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845EDC-88F4-6046-88E2-D0EEFDCA72C8}"/>
              </a:ext>
            </a:extLst>
          </p:cNvPr>
          <p:cNvSpPr txBox="1"/>
          <p:nvPr/>
        </p:nvSpPr>
        <p:spPr>
          <a:xfrm>
            <a:off x="3432225" y="360000"/>
            <a:ext cx="5327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THE COMPANY</a:t>
            </a:r>
          </a:p>
        </p:txBody>
      </p:sp>
      <p:pic>
        <p:nvPicPr>
          <p:cNvPr id="25" name="Picture 12" descr="http://www.epitech.eu/images/design/logos/logo-epitech-header.png">
            <a:extLst>
              <a:ext uri="{FF2B5EF4-FFF2-40B4-BE49-F238E27FC236}">
                <a16:creationId xmlns:a16="http://schemas.microsoft.com/office/drawing/2014/main" id="{D21CE6A9-ACF4-6D43-ACD8-0412AFBE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300" y="6100170"/>
            <a:ext cx="1339433" cy="5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5FE083B-BD23-814E-AD72-560C08606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1E0EBB-D136-1440-AB75-6376B8A2D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921F7295-3503-0649-BF89-575D179655B1}"/>
              </a:ext>
            </a:extLst>
          </p:cNvPr>
          <p:cNvSpPr>
            <a:spLocks/>
          </p:cNvSpPr>
          <p:nvPr/>
        </p:nvSpPr>
        <p:spPr>
          <a:xfrm>
            <a:off x="7651404" y="1662857"/>
            <a:ext cx="1764000" cy="1799999"/>
          </a:xfrm>
          <a:prstGeom prst="ellipse">
            <a:avLst/>
          </a:prstGeom>
          <a:blipFill dpi="0" rotWithShape="0">
            <a:blip r:embed="rId6"/>
            <a:srcRect/>
            <a:stretch>
              <a:fillRect l="-5000" t="-5796" r="1000" b="-9342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7B46024-16C8-F44A-B00B-24CB789F283E}"/>
              </a:ext>
            </a:extLst>
          </p:cNvPr>
          <p:cNvSpPr/>
          <p:nvPr/>
        </p:nvSpPr>
        <p:spPr>
          <a:xfrm>
            <a:off x="5200394" y="3614739"/>
            <a:ext cx="1800000" cy="1800000"/>
          </a:xfrm>
          <a:prstGeom prst="ellipse">
            <a:avLst/>
          </a:prstGeom>
          <a:blipFill dpi="0" rotWithShape="1">
            <a:blip r:embed="rId7"/>
            <a:srcRect/>
            <a:stretch>
              <a:fillRect t="-1000" r="1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6DE88F7-5813-5B4A-B064-6F93E98C0C3D}"/>
              </a:ext>
            </a:extLst>
          </p:cNvPr>
          <p:cNvSpPr/>
          <p:nvPr/>
        </p:nvSpPr>
        <p:spPr>
          <a:xfrm>
            <a:off x="2760518" y="1658560"/>
            <a:ext cx="1800000" cy="1800000"/>
          </a:xfrm>
          <a:prstGeom prst="ellipse">
            <a:avLst/>
          </a:prstGeom>
          <a:blipFill dpi="0" rotWithShape="1">
            <a:blip r:embed="rId8"/>
            <a:srcRect/>
            <a:stretch>
              <a:fillRect l="-1000" t="-1000" r="1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FB875A6-BE4C-AF4B-A15F-3D8AACCD3449}"/>
              </a:ext>
            </a:extLst>
          </p:cNvPr>
          <p:cNvSpPr txBox="1"/>
          <p:nvPr/>
        </p:nvSpPr>
        <p:spPr>
          <a:xfrm>
            <a:off x="7651404" y="3451173"/>
            <a:ext cx="1844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Adrien Beata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B1C6944-61C7-9A45-8E3F-40DD051E6422}"/>
              </a:ext>
            </a:extLst>
          </p:cNvPr>
          <p:cNvSpPr txBox="1"/>
          <p:nvPr/>
        </p:nvSpPr>
        <p:spPr>
          <a:xfrm>
            <a:off x="2738376" y="3451173"/>
            <a:ext cx="199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Antoine </a:t>
            </a:r>
            <a:r>
              <a:rPr lang="fr-FR" sz="2400" b="1" dirty="0" err="1">
                <a:solidFill>
                  <a:srgbClr val="091253"/>
                </a:solidFill>
              </a:rPr>
              <a:t>Loron</a:t>
            </a:r>
            <a:endParaRPr lang="fr-FR" sz="2400" b="1" dirty="0">
              <a:solidFill>
                <a:srgbClr val="091253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9266DDC-77EA-244B-8E03-E9E6DE39BACE}"/>
              </a:ext>
            </a:extLst>
          </p:cNvPr>
          <p:cNvSpPr txBox="1"/>
          <p:nvPr/>
        </p:nvSpPr>
        <p:spPr>
          <a:xfrm>
            <a:off x="5215983" y="5414739"/>
            <a:ext cx="176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Chris </a:t>
            </a:r>
            <a:r>
              <a:rPr lang="fr-FR" sz="2400" b="1" dirty="0" err="1">
                <a:solidFill>
                  <a:srgbClr val="091253"/>
                </a:solidFill>
              </a:rPr>
              <a:t>Rydahl</a:t>
            </a:r>
            <a:endParaRPr lang="fr-FR" sz="2400" b="1" dirty="0">
              <a:solidFill>
                <a:srgbClr val="091253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35812D-E832-824E-915A-91F057357A50}"/>
              </a:ext>
            </a:extLst>
          </p:cNvPr>
          <p:cNvSpPr txBox="1"/>
          <p:nvPr/>
        </p:nvSpPr>
        <p:spPr>
          <a:xfrm>
            <a:off x="3309525" y="3808768"/>
            <a:ext cx="70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36D1A2"/>
                </a:solidFill>
              </a:rPr>
              <a:t>CEO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71349-915C-2645-B427-4CA86D9245D4}"/>
              </a:ext>
            </a:extLst>
          </p:cNvPr>
          <p:cNvSpPr txBox="1"/>
          <p:nvPr/>
        </p:nvSpPr>
        <p:spPr>
          <a:xfrm>
            <a:off x="8192194" y="3808768"/>
            <a:ext cx="762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36D1A2"/>
                </a:solidFill>
              </a:rPr>
              <a:t>COO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94F1F3A-0104-3B4F-BC91-96B326440787}"/>
              </a:ext>
            </a:extLst>
          </p:cNvPr>
          <p:cNvSpPr txBox="1"/>
          <p:nvPr/>
        </p:nvSpPr>
        <p:spPr>
          <a:xfrm>
            <a:off x="5745006" y="5824244"/>
            <a:ext cx="70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36D1A2"/>
                </a:solidFill>
              </a:rPr>
              <a:t>CTO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7AA0222-6C55-7B4F-9745-DB44F8E289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31" y="2791798"/>
            <a:ext cx="4112391" cy="14237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DDF6BC85-87DD-F547-9F5A-9F0D724854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22" y="2918712"/>
            <a:ext cx="4691162" cy="1116043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A5C40AA-5DD3-7F4C-AD85-1DC750625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91" y="3004678"/>
            <a:ext cx="4091421" cy="12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3723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/>
      <p:bldP spid="36" grpId="0"/>
      <p:bldP spid="38" grpId="0"/>
      <p:bldP spid="40" grpId="0"/>
      <p:bldP spid="42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://www.epitech.eu/images/design/logos/logo-epitech-header.png">
            <a:extLst>
              <a:ext uri="{FF2B5EF4-FFF2-40B4-BE49-F238E27FC236}">
                <a16:creationId xmlns:a16="http://schemas.microsoft.com/office/drawing/2014/main" id="{D21CE6A9-ACF4-6D43-ACD8-0412AFBE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300" y="6100170"/>
            <a:ext cx="1339433" cy="5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5FE083B-BD23-814E-AD72-560C08606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1E0EBB-D136-1440-AB75-6376B8A2D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A14FC50-658A-5C44-8F0D-57829EFB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76" y="1961765"/>
            <a:ext cx="3962399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The management and allocation of replacements </a:t>
            </a:r>
            <a:r>
              <a:rPr lang="fr-FR" altLang="fr-FR" b="1" dirty="0" err="1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is</a:t>
            </a: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</a:t>
            </a:r>
            <a:r>
              <a:rPr lang="fr-FR" altLang="fr-FR" b="1" dirty="0" err="1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very</a:t>
            </a: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</a:t>
            </a:r>
            <a:r>
              <a:rPr lang="fr-FR" altLang="fr-FR" b="1" dirty="0">
                <a:solidFill>
                  <a:srgbClr val="36D1A2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time </a:t>
            </a:r>
            <a:r>
              <a:rPr lang="fr-FR" altLang="fr-FR" b="1" dirty="0" err="1">
                <a:solidFill>
                  <a:srgbClr val="36D1A2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consuming</a:t>
            </a: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and </a:t>
            </a:r>
            <a:r>
              <a:rPr lang="fr-FR" altLang="fr-FR" b="1" dirty="0" err="1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takes</a:t>
            </a: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</a:t>
            </a:r>
            <a:r>
              <a:rPr lang="fr-FR" altLang="fr-FR" b="1" dirty="0">
                <a:solidFill>
                  <a:srgbClr val="36D1A2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2 </a:t>
            </a:r>
            <a:r>
              <a:rPr lang="fr-FR" altLang="fr-FR" b="1" dirty="0" err="1">
                <a:solidFill>
                  <a:srgbClr val="36D1A2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hours</a:t>
            </a:r>
            <a:r>
              <a:rPr lang="fr-FR" altLang="fr-FR" b="1" dirty="0">
                <a:solidFill>
                  <a:srgbClr val="091253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(~30% of </a:t>
            </a:r>
            <a:r>
              <a:rPr lang="fr-FR" altLang="fr-FR" b="1" dirty="0" err="1">
                <a:solidFill>
                  <a:srgbClr val="091253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their</a:t>
            </a:r>
            <a:r>
              <a:rPr lang="fr-FR" altLang="fr-FR" b="1" dirty="0">
                <a:solidFill>
                  <a:srgbClr val="091253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</a:t>
            </a:r>
            <a:r>
              <a:rPr lang="fr-FR" altLang="fr-FR" b="1" dirty="0" err="1">
                <a:solidFill>
                  <a:srgbClr val="091253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working</a:t>
            </a:r>
            <a:r>
              <a:rPr lang="fr-FR" altLang="fr-FR" b="1" dirty="0">
                <a:solidFill>
                  <a:srgbClr val="091253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 time) </a:t>
            </a:r>
            <a:r>
              <a:rPr lang="fr-FR" altLang="fr-FR" b="1" dirty="0">
                <a:solidFill>
                  <a:srgbClr val="001E5E"/>
                </a:solidFill>
                <a:latin typeface="Calibri" panose="020F0502020204030204" pitchFamily="34" charset="0"/>
                <a:ea typeface="ArialNarrow" panose="020B0606020202030204" pitchFamily="34" charset="0"/>
                <a:cs typeface="Calibri" panose="020F0502020204030204" pitchFamily="34" charset="0"/>
              </a:rPr>
              <a:t>for supervision and management.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1EE15-7EBB-3E42-90C2-C59A7C2B7A17}"/>
              </a:ext>
            </a:extLst>
          </p:cNvPr>
          <p:cNvSpPr/>
          <p:nvPr/>
        </p:nvSpPr>
        <p:spPr>
          <a:xfrm>
            <a:off x="1684976" y="3797940"/>
            <a:ext cx="3615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necessary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call on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36D1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employment</a:t>
            </a:r>
            <a:r>
              <a:rPr lang="fr-FR" b="1" dirty="0">
                <a:solidFill>
                  <a:srgbClr val="36D1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36D1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agencies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fr-FR" b="1" dirty="0" err="1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36D1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fr-FR" b="1" dirty="0">
                <a:solidFill>
                  <a:srgbClr val="001E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30D83D6-52FC-124E-A76E-A3690272D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8" y="3841375"/>
            <a:ext cx="901700" cy="8572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5A0B82-00C2-F640-AA8D-FF2ACA0419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8" y="2302605"/>
            <a:ext cx="861546" cy="8615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F5BEC1-F137-2748-8240-8BAA578AE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8" y="1300691"/>
            <a:ext cx="2646718" cy="186315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D2614C-A705-804A-91F8-F713D5481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30" y="4478804"/>
            <a:ext cx="2690482" cy="20786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E26D9EC-8041-A445-8409-C8B6E1484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357" y="1283288"/>
            <a:ext cx="2646718" cy="207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5A9A7F-2F70-4D44-A6AC-6DD69CF4ED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22" y="4478804"/>
            <a:ext cx="2174802" cy="17420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7CC8388-C525-1141-AB57-1A24B3320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91" y="3250784"/>
            <a:ext cx="3640263" cy="109431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B7025FB-7705-B04B-8D56-58DC604486CC}"/>
              </a:ext>
            </a:extLst>
          </p:cNvPr>
          <p:cNvSpPr txBox="1"/>
          <p:nvPr/>
        </p:nvSpPr>
        <p:spPr>
          <a:xfrm>
            <a:off x="3958235" y="360000"/>
            <a:ext cx="4275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446490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://www.epitech.eu/images/design/logos/logo-epitech-header.png">
            <a:extLst>
              <a:ext uri="{FF2B5EF4-FFF2-40B4-BE49-F238E27FC236}">
                <a16:creationId xmlns:a16="http://schemas.microsoft.com/office/drawing/2014/main" id="{D21CE6A9-ACF4-6D43-ACD8-0412AFBE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300" y="6100170"/>
            <a:ext cx="1339433" cy="5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5FE083B-BD23-814E-AD72-560C08606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1E0EBB-D136-1440-AB75-6376B8A2D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B7025FB-7705-B04B-8D56-58DC604486CC}"/>
              </a:ext>
            </a:extLst>
          </p:cNvPr>
          <p:cNvSpPr txBox="1"/>
          <p:nvPr/>
        </p:nvSpPr>
        <p:spPr>
          <a:xfrm>
            <a:off x="3909342" y="360000"/>
            <a:ext cx="4373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SOLUTION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58F5E8-F6C3-CA49-B079-C44D2CD1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8" y="1218538"/>
            <a:ext cx="10191183" cy="1222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1C9C4C-90F8-D548-961C-3B3CAC236D3D}"/>
              </a:ext>
            </a:extLst>
          </p:cNvPr>
          <p:cNvSpPr/>
          <p:nvPr/>
        </p:nvSpPr>
        <p:spPr>
          <a:xfrm>
            <a:off x="896469" y="2878772"/>
            <a:ext cx="2277035" cy="31192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91253"/>
                </a:solidFill>
              </a:rPr>
              <a:t>The establishment invites </a:t>
            </a:r>
            <a:r>
              <a:rPr lang="fr-FR" b="1" dirty="0" err="1">
                <a:solidFill>
                  <a:srgbClr val="091253"/>
                </a:solidFill>
              </a:rPr>
              <a:t>its</a:t>
            </a:r>
            <a:r>
              <a:rPr lang="fr-FR" b="1" dirty="0">
                <a:solidFill>
                  <a:srgbClr val="091253"/>
                </a:solidFill>
              </a:rPr>
              <a:t> agents and </a:t>
            </a:r>
            <a:r>
              <a:rPr lang="fr-FR" b="1" dirty="0" err="1">
                <a:solidFill>
                  <a:srgbClr val="091253"/>
                </a:solidFill>
              </a:rPr>
              <a:t>temporary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workers</a:t>
            </a:r>
            <a:r>
              <a:rPr lang="fr-FR" b="1" dirty="0">
                <a:solidFill>
                  <a:srgbClr val="091253"/>
                </a:solidFill>
              </a:rPr>
              <a:t> to </a:t>
            </a:r>
            <a:r>
              <a:rPr lang="fr-FR" b="1" dirty="0" err="1">
                <a:solidFill>
                  <a:srgbClr val="36D1A2"/>
                </a:solidFill>
              </a:rPr>
              <a:t>register</a:t>
            </a:r>
            <a:r>
              <a:rPr lang="fr-FR" b="1" dirty="0">
                <a:solidFill>
                  <a:srgbClr val="36D1A2"/>
                </a:solidFill>
              </a:rPr>
              <a:t> </a:t>
            </a:r>
            <a:r>
              <a:rPr lang="fr-FR" b="1" dirty="0" err="1">
                <a:solidFill>
                  <a:srgbClr val="36D1A2"/>
                </a:solidFill>
              </a:rPr>
              <a:t>volunteers</a:t>
            </a:r>
            <a:r>
              <a:rPr lang="fr-FR" b="1" dirty="0">
                <a:solidFill>
                  <a:srgbClr val="36D1A2"/>
                </a:solidFill>
              </a:rPr>
              <a:t> </a:t>
            </a:r>
            <a:r>
              <a:rPr lang="fr-FR" b="1" dirty="0">
                <a:solidFill>
                  <a:srgbClr val="091253"/>
                </a:solidFill>
              </a:rPr>
              <a:t>on the </a:t>
            </a:r>
            <a:r>
              <a:rPr lang="fr-FR" b="1" dirty="0" err="1">
                <a:solidFill>
                  <a:srgbClr val="091253"/>
                </a:solidFill>
              </a:rPr>
              <a:t>platform</a:t>
            </a:r>
            <a:r>
              <a:rPr lang="fr-FR" b="1" dirty="0">
                <a:solidFill>
                  <a:srgbClr val="091253"/>
                </a:solidFill>
              </a:rPr>
              <a:t>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7FFFE7-E971-F54A-92AC-F335270B68A3}"/>
              </a:ext>
            </a:extLst>
          </p:cNvPr>
          <p:cNvSpPr/>
          <p:nvPr/>
        </p:nvSpPr>
        <p:spPr>
          <a:xfrm>
            <a:off x="3630702" y="2878772"/>
            <a:ext cx="2277035" cy="31192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91253"/>
                </a:solidFill>
              </a:rPr>
              <a:t>For </a:t>
            </a:r>
            <a:r>
              <a:rPr lang="fr-FR" b="1" dirty="0" err="1">
                <a:solidFill>
                  <a:srgbClr val="091253"/>
                </a:solidFill>
              </a:rPr>
              <a:t>each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need</a:t>
            </a:r>
            <a:r>
              <a:rPr lang="fr-FR" b="1" dirty="0">
                <a:solidFill>
                  <a:srgbClr val="091253"/>
                </a:solidFill>
              </a:rPr>
              <a:t>, a </a:t>
            </a:r>
            <a:r>
              <a:rPr lang="fr-FR" b="1" dirty="0" err="1">
                <a:solidFill>
                  <a:srgbClr val="091253"/>
                </a:solidFill>
              </a:rPr>
              <a:t>health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executive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posts</a:t>
            </a:r>
            <a:r>
              <a:rPr lang="fr-FR" b="1" dirty="0">
                <a:solidFill>
                  <a:srgbClr val="091253"/>
                </a:solidFill>
              </a:rPr>
              <a:t> a mission on the </a:t>
            </a:r>
            <a:r>
              <a:rPr lang="fr-FR" b="1" dirty="0" err="1">
                <a:solidFill>
                  <a:srgbClr val="091253"/>
                </a:solidFill>
              </a:rPr>
              <a:t>platform</a:t>
            </a:r>
            <a:r>
              <a:rPr lang="fr-FR" b="1" dirty="0">
                <a:solidFill>
                  <a:srgbClr val="091253"/>
                </a:solidFill>
              </a:rPr>
              <a:t> in </a:t>
            </a:r>
            <a:r>
              <a:rPr lang="fr-FR" b="1" dirty="0">
                <a:solidFill>
                  <a:srgbClr val="36D1A2"/>
                </a:solidFill>
              </a:rPr>
              <a:t>30 seconds</a:t>
            </a:r>
            <a:r>
              <a:rPr lang="fr-FR" b="1" dirty="0">
                <a:solidFill>
                  <a:srgbClr val="091253"/>
                </a:solidFill>
              </a:rPr>
              <a:t>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C6EF5-6F5B-254A-8B9E-41EB074A3548}"/>
              </a:ext>
            </a:extLst>
          </p:cNvPr>
          <p:cNvSpPr/>
          <p:nvPr/>
        </p:nvSpPr>
        <p:spPr>
          <a:xfrm>
            <a:off x="6352719" y="2878772"/>
            <a:ext cx="2277035" cy="31192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91253"/>
                </a:solidFill>
              </a:rPr>
              <a:t>Available</a:t>
            </a:r>
            <a:r>
              <a:rPr lang="fr-FR" b="1" dirty="0">
                <a:solidFill>
                  <a:srgbClr val="091253"/>
                </a:solidFill>
              </a:rPr>
              <a:t> and </a:t>
            </a:r>
            <a:r>
              <a:rPr lang="fr-FR" b="1" dirty="0" err="1">
                <a:solidFill>
                  <a:srgbClr val="091253"/>
                </a:solidFill>
              </a:rPr>
              <a:t>eligible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091253"/>
                </a:solidFill>
              </a:rPr>
              <a:t>workers</a:t>
            </a:r>
            <a:r>
              <a:rPr lang="fr-FR" b="1" dirty="0">
                <a:solidFill>
                  <a:srgbClr val="091253"/>
                </a:solidFill>
              </a:rPr>
              <a:t> are </a:t>
            </a:r>
            <a:r>
              <a:rPr lang="fr-FR" b="1" dirty="0" err="1">
                <a:solidFill>
                  <a:srgbClr val="36D1A2"/>
                </a:solidFill>
              </a:rPr>
              <a:t>instantly</a:t>
            </a:r>
            <a:r>
              <a:rPr lang="fr-FR" b="1" dirty="0">
                <a:solidFill>
                  <a:srgbClr val="36D1A2"/>
                </a:solidFill>
              </a:rPr>
              <a:t> </a:t>
            </a:r>
            <a:r>
              <a:rPr lang="fr-FR" b="1" dirty="0" err="1">
                <a:solidFill>
                  <a:srgbClr val="36D1A2"/>
                </a:solidFill>
              </a:rPr>
              <a:t>alerted</a:t>
            </a:r>
            <a:r>
              <a:rPr lang="fr-FR" b="1" dirty="0">
                <a:solidFill>
                  <a:srgbClr val="36D1A2"/>
                </a:solidFill>
              </a:rPr>
              <a:t> </a:t>
            </a:r>
            <a:r>
              <a:rPr lang="fr-FR" b="1" dirty="0">
                <a:solidFill>
                  <a:srgbClr val="091253"/>
                </a:solidFill>
              </a:rPr>
              <a:t>by SMS, email and notifications and </a:t>
            </a:r>
            <a:r>
              <a:rPr lang="fr-FR" b="1" dirty="0" err="1">
                <a:solidFill>
                  <a:srgbClr val="091253"/>
                </a:solidFill>
              </a:rPr>
              <a:t>can</a:t>
            </a:r>
            <a:r>
              <a:rPr lang="fr-FR" b="1" dirty="0">
                <a:solidFill>
                  <a:srgbClr val="091253"/>
                </a:solidFill>
              </a:rPr>
              <a:t> </a:t>
            </a:r>
            <a:r>
              <a:rPr lang="fr-FR" b="1" dirty="0" err="1">
                <a:solidFill>
                  <a:srgbClr val="36D1A2"/>
                </a:solidFill>
              </a:rPr>
              <a:t>apply</a:t>
            </a:r>
            <a:r>
              <a:rPr lang="fr-FR" b="1" dirty="0">
                <a:solidFill>
                  <a:srgbClr val="091253"/>
                </a:solidFill>
              </a:rPr>
              <a:t> by </a:t>
            </a:r>
            <a:r>
              <a:rPr lang="fr-FR" b="1" dirty="0" err="1">
                <a:solidFill>
                  <a:srgbClr val="091253"/>
                </a:solidFill>
              </a:rPr>
              <a:t>replying</a:t>
            </a:r>
            <a:r>
              <a:rPr lang="fr-FR" b="1" dirty="0">
                <a:solidFill>
                  <a:srgbClr val="091253"/>
                </a:solidFill>
              </a:rPr>
              <a:t> to the SMS or on the application.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0A9A9-79AE-594B-9489-BAB1BC27AAB1}"/>
              </a:ext>
            </a:extLst>
          </p:cNvPr>
          <p:cNvSpPr/>
          <p:nvPr/>
        </p:nvSpPr>
        <p:spPr>
          <a:xfrm>
            <a:off x="9036661" y="2877242"/>
            <a:ext cx="2277035" cy="31192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91253"/>
                </a:solidFill>
              </a:rPr>
              <a:t>The mission </a:t>
            </a:r>
            <a:r>
              <a:rPr lang="fr-FR" b="1" dirty="0" err="1">
                <a:solidFill>
                  <a:srgbClr val="091253"/>
                </a:solidFill>
              </a:rPr>
              <a:t>is</a:t>
            </a:r>
            <a:r>
              <a:rPr lang="fr-FR" b="1" dirty="0">
                <a:solidFill>
                  <a:srgbClr val="091253"/>
                </a:solidFill>
              </a:rPr>
              <a:t> </a:t>
            </a:r>
          </a:p>
          <a:p>
            <a:pPr algn="ctr"/>
            <a:r>
              <a:rPr lang="fr-FR" b="1" dirty="0" err="1">
                <a:solidFill>
                  <a:srgbClr val="36D1A2"/>
                </a:solidFill>
              </a:rPr>
              <a:t>assigned</a:t>
            </a:r>
            <a:r>
              <a:rPr lang="fr-FR" b="1" dirty="0">
                <a:solidFill>
                  <a:srgbClr val="091253"/>
                </a:solidFill>
              </a:rPr>
              <a:t> by the manager to one of the replacement candidates </a:t>
            </a:r>
            <a:r>
              <a:rPr lang="fr-FR" b="1" dirty="0" err="1">
                <a:solidFill>
                  <a:srgbClr val="091253"/>
                </a:solidFill>
              </a:rPr>
              <a:t>based</a:t>
            </a:r>
            <a:r>
              <a:rPr lang="fr-FR" b="1" dirty="0">
                <a:solidFill>
                  <a:srgbClr val="091253"/>
                </a:solidFill>
              </a:rPr>
              <a:t> on the </a:t>
            </a:r>
            <a:r>
              <a:rPr lang="fr-FR" b="1" dirty="0" err="1">
                <a:solidFill>
                  <a:srgbClr val="36D1A2"/>
                </a:solidFill>
              </a:rPr>
              <a:t>selection</a:t>
            </a:r>
            <a:r>
              <a:rPr lang="fr-FR" b="1" dirty="0">
                <a:solidFill>
                  <a:srgbClr val="36D1A2"/>
                </a:solidFill>
              </a:rPr>
              <a:t> </a:t>
            </a:r>
            <a:r>
              <a:rPr lang="fr-FR" b="1" dirty="0" err="1">
                <a:solidFill>
                  <a:srgbClr val="36D1A2"/>
                </a:solidFill>
              </a:rPr>
              <a:t>criteria</a:t>
            </a:r>
            <a:r>
              <a:rPr lang="fr-FR" b="1" dirty="0">
                <a:solidFill>
                  <a:srgbClr val="091253"/>
                </a:solidFill>
              </a:rPr>
              <a:t>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BB5FB28-6F0E-F84A-B11D-DBE77C4E572A}"/>
              </a:ext>
            </a:extLst>
          </p:cNvPr>
          <p:cNvSpPr/>
          <p:nvPr/>
        </p:nvSpPr>
        <p:spPr>
          <a:xfrm>
            <a:off x="1674986" y="25406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AB9BBE-D8A8-5747-86C2-FB6A9BA730BB}"/>
              </a:ext>
            </a:extLst>
          </p:cNvPr>
          <p:cNvSpPr/>
          <p:nvPr/>
        </p:nvSpPr>
        <p:spPr>
          <a:xfrm>
            <a:off x="4432370" y="25406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65D23F9-40A7-A84B-99EE-EC6310C81F0F}"/>
              </a:ext>
            </a:extLst>
          </p:cNvPr>
          <p:cNvSpPr/>
          <p:nvPr/>
        </p:nvSpPr>
        <p:spPr>
          <a:xfrm>
            <a:off x="7129882" y="25406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F27F440-D45E-A74D-9B37-EDA69642134A}"/>
              </a:ext>
            </a:extLst>
          </p:cNvPr>
          <p:cNvSpPr/>
          <p:nvPr/>
        </p:nvSpPr>
        <p:spPr>
          <a:xfrm>
            <a:off x="9841835" y="25406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4B0645A-BEE3-1541-8D1E-676F10C2214C}"/>
              </a:ext>
            </a:extLst>
          </p:cNvPr>
          <p:cNvSpPr/>
          <p:nvPr/>
        </p:nvSpPr>
        <p:spPr>
          <a:xfrm>
            <a:off x="1728986" y="2594654"/>
            <a:ext cx="612000" cy="61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91253"/>
                </a:solidFill>
              </a:rPr>
              <a:t>1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4C2342-B71C-2846-96CF-2D30A485D9D6}"/>
              </a:ext>
            </a:extLst>
          </p:cNvPr>
          <p:cNvSpPr/>
          <p:nvPr/>
        </p:nvSpPr>
        <p:spPr>
          <a:xfrm>
            <a:off x="4487546" y="2594654"/>
            <a:ext cx="612000" cy="61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36D1A2"/>
                </a:solidFill>
              </a:rPr>
              <a:t>2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8DA7C97-BEE2-8B47-BD12-3379698525C6}"/>
              </a:ext>
            </a:extLst>
          </p:cNvPr>
          <p:cNvSpPr/>
          <p:nvPr/>
        </p:nvSpPr>
        <p:spPr>
          <a:xfrm>
            <a:off x="7183882" y="2594654"/>
            <a:ext cx="612000" cy="61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91253"/>
                </a:solidFill>
              </a:rPr>
              <a:t>3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EEB417E-CE2D-D342-9C1A-794979D3D455}"/>
              </a:ext>
            </a:extLst>
          </p:cNvPr>
          <p:cNvSpPr/>
          <p:nvPr/>
        </p:nvSpPr>
        <p:spPr>
          <a:xfrm>
            <a:off x="9895835" y="2594654"/>
            <a:ext cx="612000" cy="61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36D1A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42186967"/>
      </p:ext>
    </p:extLst>
  </p:cSld>
  <p:clrMapOvr>
    <a:masterClrMapping/>
  </p:clrMapOvr>
  <p:transition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845EDC-88F4-6046-88E2-D0EEFDCA72C8}"/>
              </a:ext>
            </a:extLst>
          </p:cNvPr>
          <p:cNvSpPr txBox="1"/>
          <p:nvPr/>
        </p:nvSpPr>
        <p:spPr>
          <a:xfrm>
            <a:off x="2972005" y="360000"/>
            <a:ext cx="6227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SOME CUSTOMERS</a:t>
            </a:r>
          </a:p>
        </p:txBody>
      </p:sp>
      <p:pic>
        <p:nvPicPr>
          <p:cNvPr id="25" name="Picture 12" descr="http://www.epitech.eu/images/design/logos/logo-epitech-header.png">
            <a:extLst>
              <a:ext uri="{FF2B5EF4-FFF2-40B4-BE49-F238E27FC236}">
                <a16:creationId xmlns:a16="http://schemas.microsoft.com/office/drawing/2014/main" id="{D21CE6A9-ACF4-6D43-ACD8-0412AFBE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300" y="6100170"/>
            <a:ext cx="1339433" cy="5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5FE083B-BD23-814E-AD72-560C08606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1E0EBB-D136-1440-AB75-6376B8A2D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CB7A05-6180-6043-87DE-5DDB73883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9" y="2973046"/>
            <a:ext cx="4272822" cy="949516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2B2A804-B936-FC40-B830-2F631F258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10" y="1521615"/>
            <a:ext cx="5005836" cy="1155193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67AD58-CDA4-DA40-98E3-C80AA1BDF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96" y="4332239"/>
            <a:ext cx="3553007" cy="7895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5D9AB84-F51F-4847-B97F-2DA40EE84F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89" y="4369968"/>
            <a:ext cx="2803392" cy="6782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048DF6F-62A7-2142-86CD-9CE6446C1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45" y="3089880"/>
            <a:ext cx="2486880" cy="678240"/>
          </a:xfrm>
          <a:prstGeom prst="rect">
            <a:avLst/>
          </a:prstGeom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4B2ED5-1AFB-2340-AC7B-DD27F8ADE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" y="4260569"/>
            <a:ext cx="4198032" cy="932896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21414BC-B215-674F-A913-E62EF57BF8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9" y="1521615"/>
            <a:ext cx="4252823" cy="945072"/>
          </a:xfrm>
          <a:prstGeom prst="rect">
            <a:avLst/>
          </a:prstGeom>
        </p:spPr>
      </p:pic>
      <p:pic>
        <p:nvPicPr>
          <p:cNvPr id="47" name="Image 46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683FEAAA-5EC6-944A-A84B-CB71D6289E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9" y="2960064"/>
            <a:ext cx="4162048" cy="975480"/>
          </a:xfrm>
          <a:prstGeom prst="rect">
            <a:avLst/>
          </a:prstGeom>
        </p:spPr>
      </p:pic>
      <p:pic>
        <p:nvPicPr>
          <p:cNvPr id="49" name="Image 4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69F69D-FA05-FC4F-A2C9-15F0C96A2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6" y="1639143"/>
            <a:ext cx="4669493" cy="10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19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7204B81-291F-45F6-82B0-05F86893DD7B}"/>
              </a:ext>
            </a:extLst>
          </p:cNvPr>
          <p:cNvSpPr/>
          <p:nvPr/>
        </p:nvSpPr>
        <p:spPr>
          <a:xfrm>
            <a:off x="3733666" y="1520534"/>
            <a:ext cx="1800000" cy="1800000"/>
          </a:xfrm>
          <a:prstGeom prst="ellipse">
            <a:avLst/>
          </a:prstGeom>
          <a:blipFill dpi="0" rotWithShape="1">
            <a:blip r:embed="rId3"/>
            <a:srcRect/>
            <a:stretch>
              <a:fillRect t="-1000" r="-9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ED3E82F-D64C-1B44-A3C9-604E15DA20FC}"/>
              </a:ext>
            </a:extLst>
          </p:cNvPr>
          <p:cNvSpPr/>
          <p:nvPr/>
        </p:nvSpPr>
        <p:spPr>
          <a:xfrm>
            <a:off x="6414840" y="1520534"/>
            <a:ext cx="1800000" cy="1800000"/>
          </a:xfrm>
          <a:prstGeom prst="ellipse">
            <a:avLst/>
          </a:prstGeom>
          <a:blipFill dpi="0" rotWithShape="1">
            <a:blip r:embed="rId4"/>
            <a:srcRect/>
            <a:stretch>
              <a:fillRect l="-6000" t="-1000" r="-5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D33B26D-FCC8-EE4B-8724-5A27414DBACF}"/>
              </a:ext>
            </a:extLst>
          </p:cNvPr>
          <p:cNvSpPr/>
          <p:nvPr/>
        </p:nvSpPr>
        <p:spPr>
          <a:xfrm>
            <a:off x="9096014" y="1520534"/>
            <a:ext cx="1800000" cy="1800000"/>
          </a:xfrm>
          <a:prstGeom prst="ellipse">
            <a:avLst/>
          </a:prstGeom>
          <a:blipFill dpi="0" rotWithShape="1">
            <a:blip r:embed="rId5"/>
            <a:srcRect/>
            <a:stretch>
              <a:fillRect l="-3000" t="-3000" r="-9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601C0D7-F78F-934F-A758-8B3257E60CEE}"/>
              </a:ext>
            </a:extLst>
          </p:cNvPr>
          <p:cNvSpPr/>
          <p:nvPr/>
        </p:nvSpPr>
        <p:spPr>
          <a:xfrm>
            <a:off x="1052492" y="1551466"/>
            <a:ext cx="1800000" cy="1800000"/>
          </a:xfrm>
          <a:prstGeom prst="ellipse">
            <a:avLst/>
          </a:prstGeom>
          <a:blipFill dpi="0" rotWithShape="1">
            <a:blip r:embed="rId6"/>
            <a:srcRect/>
            <a:stretch>
              <a:fillRect l="-3000" t="-1000" r="-1000"/>
            </a:stretch>
          </a:blipFill>
          <a:ln w="38100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8F47A4-95AD-F649-B165-D88FF5783C28}"/>
              </a:ext>
            </a:extLst>
          </p:cNvPr>
          <p:cNvSpPr txBox="1"/>
          <p:nvPr/>
        </p:nvSpPr>
        <p:spPr>
          <a:xfrm>
            <a:off x="2102758" y="360000"/>
            <a:ext cx="7986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SQUADS &amp; METHODOLOGY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112D1E-6D58-1D43-BC9D-A8726E477A82}"/>
              </a:ext>
            </a:extLst>
          </p:cNvPr>
          <p:cNvSpPr txBox="1"/>
          <p:nvPr/>
        </p:nvSpPr>
        <p:spPr>
          <a:xfrm>
            <a:off x="3733666" y="332053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Pierrick </a:t>
            </a:r>
            <a:r>
              <a:rPr lang="fr-FR" sz="2400" b="1" dirty="0">
                <a:solidFill>
                  <a:srgbClr val="36D1A2"/>
                </a:solidFill>
              </a:rPr>
              <a:t>Jolly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0B82AFE-DEF8-0D45-A4AA-A763FF416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E159F8-C760-464A-8269-415DC88AB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A5384D8-3019-B243-AE23-FAEBC38A73A3}"/>
              </a:ext>
            </a:extLst>
          </p:cNvPr>
          <p:cNvSpPr txBox="1"/>
          <p:nvPr/>
        </p:nvSpPr>
        <p:spPr>
          <a:xfrm>
            <a:off x="6369228" y="3351466"/>
            <a:ext cx="1891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Axel </a:t>
            </a:r>
            <a:r>
              <a:rPr lang="fr-FR" sz="2400" b="1" dirty="0">
                <a:solidFill>
                  <a:srgbClr val="36D1A2"/>
                </a:solidFill>
              </a:rPr>
              <a:t>Mathieu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38C902-529B-A943-8EA0-585E8034725E}"/>
              </a:ext>
            </a:extLst>
          </p:cNvPr>
          <p:cNvSpPr txBox="1"/>
          <p:nvPr/>
        </p:nvSpPr>
        <p:spPr>
          <a:xfrm>
            <a:off x="8735380" y="3351466"/>
            <a:ext cx="2521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Khaled </a:t>
            </a:r>
            <a:r>
              <a:rPr lang="fr-FR" sz="2400" b="1" dirty="0" err="1">
                <a:solidFill>
                  <a:srgbClr val="36D1A2"/>
                </a:solidFill>
              </a:rPr>
              <a:t>Romdhane</a:t>
            </a:r>
            <a:endParaRPr lang="fr-FR" sz="2400" b="1" dirty="0">
              <a:solidFill>
                <a:srgbClr val="36D1A2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0366234-9F11-0346-BC7F-FFA18E601080}"/>
              </a:ext>
            </a:extLst>
          </p:cNvPr>
          <p:cNvSpPr txBox="1"/>
          <p:nvPr/>
        </p:nvSpPr>
        <p:spPr>
          <a:xfrm>
            <a:off x="1027399" y="3320533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Radhi </a:t>
            </a:r>
            <a:r>
              <a:rPr lang="fr-FR" sz="2400" b="1" dirty="0">
                <a:solidFill>
                  <a:srgbClr val="36D1A2"/>
                </a:solidFill>
              </a:rPr>
              <a:t>Nasser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836CF35-5307-D841-B9AA-AE3B99947A64}"/>
              </a:ext>
            </a:extLst>
          </p:cNvPr>
          <p:cNvSpPr txBox="1"/>
          <p:nvPr/>
        </p:nvSpPr>
        <p:spPr>
          <a:xfrm>
            <a:off x="5343486" y="4537325"/>
            <a:ext cx="150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Diver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Pitcher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091253"/>
                </a:solidFill>
              </a:rPr>
              <a:t>Catcher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6ADC17-5AF3-4049-8FC8-6713553E8C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82" y="4586832"/>
            <a:ext cx="1083951" cy="10674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C3C4D7B-C828-3546-B7E4-EFA7981BCEDF}"/>
              </a:ext>
            </a:extLst>
          </p:cNvPr>
          <p:cNvSpPr txBox="1"/>
          <p:nvPr/>
        </p:nvSpPr>
        <p:spPr>
          <a:xfrm>
            <a:off x="3872799" y="4906658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x13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913CBA-FEEE-AC45-8A77-C3E8D0B5A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46" y="4537325"/>
            <a:ext cx="1159542" cy="111783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392C075B-DA84-F940-82FC-242BEDEEA61F}"/>
              </a:ext>
            </a:extLst>
          </p:cNvPr>
          <p:cNvSpPr txBox="1"/>
          <p:nvPr/>
        </p:nvSpPr>
        <p:spPr>
          <a:xfrm>
            <a:off x="8793888" y="4680742"/>
            <a:ext cx="122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Team</a:t>
            </a:r>
          </a:p>
          <a:p>
            <a:r>
              <a:rPr lang="fr-FR" sz="2400" b="1" dirty="0">
                <a:solidFill>
                  <a:srgbClr val="091253"/>
                </a:solidFill>
              </a:rPr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3782785512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 animBg="1"/>
      <p:bldP spid="16" grpId="0" animBg="1"/>
      <p:bldP spid="2" grpId="0"/>
      <p:bldP spid="24" grpId="0"/>
      <p:bldP spid="25" grpId="0"/>
      <p:bldP spid="26" grpId="0"/>
      <p:bldP spid="30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AE516776-E411-8F46-B799-65A99086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6" y="3781434"/>
            <a:ext cx="2519690" cy="25196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8F47A4-95AD-F649-B165-D88FF5783C28}"/>
              </a:ext>
            </a:extLst>
          </p:cNvPr>
          <p:cNvSpPr txBox="1"/>
          <p:nvPr/>
        </p:nvSpPr>
        <p:spPr>
          <a:xfrm>
            <a:off x="3952624" y="360000"/>
            <a:ext cx="4286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MY TASKS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893D7B7-75B8-E446-BDD9-41D860C61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BCA133-241A-8A44-AEDC-3E8AD2428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B7442F2-9BF7-664C-A02F-B2FCBC803F01}"/>
              </a:ext>
            </a:extLst>
          </p:cNvPr>
          <p:cNvSpPr/>
          <p:nvPr/>
        </p:nvSpPr>
        <p:spPr>
          <a:xfrm>
            <a:off x="8766738" y="1048724"/>
            <a:ext cx="1486675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5E302F2-90E6-7F43-A71E-EBBDE4149A76}"/>
              </a:ext>
            </a:extLst>
          </p:cNvPr>
          <p:cNvSpPr/>
          <p:nvPr/>
        </p:nvSpPr>
        <p:spPr>
          <a:xfrm>
            <a:off x="9740652" y="2572326"/>
            <a:ext cx="1435359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0913DEC-662F-8349-A679-6CF404C84A0A}"/>
              </a:ext>
            </a:extLst>
          </p:cNvPr>
          <p:cNvSpPr/>
          <p:nvPr/>
        </p:nvSpPr>
        <p:spPr>
          <a:xfrm>
            <a:off x="8406889" y="3091698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ACF9DE8-87CC-C54F-8B73-502290DC8BFF}"/>
              </a:ext>
            </a:extLst>
          </p:cNvPr>
          <p:cNvSpPr/>
          <p:nvPr/>
        </p:nvSpPr>
        <p:spPr>
          <a:xfrm>
            <a:off x="9191715" y="4242344"/>
            <a:ext cx="1435359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79FB9BC-1FEB-ED41-A697-5D7A0DB05D22}"/>
              </a:ext>
            </a:extLst>
          </p:cNvPr>
          <p:cNvSpPr/>
          <p:nvPr/>
        </p:nvSpPr>
        <p:spPr>
          <a:xfrm>
            <a:off x="10875832" y="1500991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02EE1D2-6D2D-ED41-99FA-5D1232BDFC85}"/>
              </a:ext>
            </a:extLst>
          </p:cNvPr>
          <p:cNvSpPr/>
          <p:nvPr/>
        </p:nvSpPr>
        <p:spPr>
          <a:xfrm>
            <a:off x="10875832" y="4095926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D841CB26-1805-BA44-BB79-7A6753282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96" y="3180234"/>
            <a:ext cx="845005" cy="84500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3968EC5-4296-A64C-8F8B-E87585E86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251">
            <a:off x="6344976" y="2087855"/>
            <a:ext cx="2833721" cy="283372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DFD85FE-90F9-A149-83CA-00F57FFF2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36" y="1388929"/>
            <a:ext cx="1365757" cy="68287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7BBD597-70A8-8346-8B22-73968F8EF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757" y="1679885"/>
            <a:ext cx="696701" cy="69670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0EB7CE7-9C8C-364B-9B2B-8757008462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530" y="4383585"/>
            <a:ext cx="561157" cy="5611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DEF245-7ABD-614B-8346-D604D3BBE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80" y="4472003"/>
            <a:ext cx="1044556" cy="10445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96AF2E-EB8C-564F-A753-D9C477C41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13" y="2736900"/>
            <a:ext cx="649835" cy="649835"/>
          </a:xfrm>
          <a:prstGeom prst="rect">
            <a:avLst/>
          </a:prstGeom>
        </p:spPr>
      </p:pic>
      <p:pic>
        <p:nvPicPr>
          <p:cNvPr id="10" name="Image 9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E0B96DD4-A498-7F4F-942D-0F19A56349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767" y="3319818"/>
            <a:ext cx="1035050" cy="48895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6FD3120-F4DD-D84A-991E-0EC8B4F35FB6}"/>
              </a:ext>
            </a:extLst>
          </p:cNvPr>
          <p:cNvSpPr txBox="1"/>
          <p:nvPr/>
        </p:nvSpPr>
        <p:spPr>
          <a:xfrm>
            <a:off x="1608888" y="1355057"/>
            <a:ext cx="258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91253"/>
                </a:solidFill>
              </a:rPr>
              <a:t>Monolithic</a:t>
            </a:r>
            <a:r>
              <a:rPr lang="fr-FR" sz="2400" b="1" dirty="0">
                <a:solidFill>
                  <a:srgbClr val="091253"/>
                </a:solidFill>
              </a:rPr>
              <a:t> </a:t>
            </a:r>
            <a:r>
              <a:rPr lang="fr-FR" sz="2400" b="1" dirty="0" err="1">
                <a:solidFill>
                  <a:srgbClr val="091253"/>
                </a:solidFill>
              </a:rPr>
              <a:t>project</a:t>
            </a:r>
            <a:endParaRPr lang="fr-FR" sz="2400" b="1" dirty="0">
              <a:solidFill>
                <a:srgbClr val="091253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1A29C3-BB4D-E346-9ED6-A778254B6A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70774" flipH="1" flipV="1">
            <a:off x="2509528" y="1524008"/>
            <a:ext cx="1583348" cy="158334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683BB5C-03B3-9E4C-927B-E0F6B14BAE43}"/>
              </a:ext>
            </a:extLst>
          </p:cNvPr>
          <p:cNvSpPr txBox="1"/>
          <p:nvPr/>
        </p:nvSpPr>
        <p:spPr>
          <a:xfrm>
            <a:off x="4081791" y="2362466"/>
            <a:ext cx="2755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91253"/>
                </a:solidFill>
              </a:rPr>
              <a:t>Micro-services:</a:t>
            </a:r>
          </a:p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Servicecounter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Servicebackoffice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Servicecontract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 err="1">
                <a:solidFill>
                  <a:srgbClr val="091253"/>
                </a:solidFill>
              </a:rPr>
              <a:t>Servicenetwork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091253"/>
                </a:solidFill>
              </a:rPr>
              <a:t>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1166F0E-0E9A-DD4D-8A7D-E543EE8605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4" y="1123734"/>
            <a:ext cx="1125296" cy="104455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68E897C-04DD-E443-8A9A-8E02EA5D7A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53" y="2837616"/>
            <a:ext cx="1289259" cy="11520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88278A8-7501-3749-991F-36262E91C854}"/>
              </a:ext>
            </a:extLst>
          </p:cNvPr>
          <p:cNvSpPr txBox="1"/>
          <p:nvPr/>
        </p:nvSpPr>
        <p:spPr>
          <a:xfrm>
            <a:off x="1062092" y="4802328"/>
            <a:ext cx="149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91253"/>
                </a:solidFill>
              </a:rPr>
              <a:t>Serviceapi</a:t>
            </a:r>
            <a:endParaRPr lang="fr-FR" sz="2400" b="1" dirty="0">
              <a:solidFill>
                <a:srgbClr val="0912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5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2" grpId="0" animBg="1"/>
      <p:bldP spid="23" grpId="0" animBg="1"/>
      <p:bldP spid="33" grpId="0"/>
      <p:bldP spid="34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893D7B7-75B8-E446-BDD9-41D860C61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" y="6215064"/>
            <a:ext cx="1511961" cy="45451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BCA133-241A-8A44-AEDC-3E8AD242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6" y="6178220"/>
            <a:ext cx="1511960" cy="5485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ECF2083-E332-6F43-B390-F2FC5332D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251">
            <a:off x="6344976" y="2087855"/>
            <a:ext cx="2833721" cy="283372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B7442F2-9BF7-664C-A02F-B2FCBC803F01}"/>
              </a:ext>
            </a:extLst>
          </p:cNvPr>
          <p:cNvSpPr/>
          <p:nvPr/>
        </p:nvSpPr>
        <p:spPr>
          <a:xfrm>
            <a:off x="8766738" y="1048724"/>
            <a:ext cx="1486675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5E302F2-90E6-7F43-A71E-EBBDE4149A76}"/>
              </a:ext>
            </a:extLst>
          </p:cNvPr>
          <p:cNvSpPr/>
          <p:nvPr/>
        </p:nvSpPr>
        <p:spPr>
          <a:xfrm>
            <a:off x="9740652" y="2572326"/>
            <a:ext cx="1435359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0913DEC-662F-8349-A679-6CF404C84A0A}"/>
              </a:ext>
            </a:extLst>
          </p:cNvPr>
          <p:cNvSpPr/>
          <p:nvPr/>
        </p:nvSpPr>
        <p:spPr>
          <a:xfrm>
            <a:off x="8406889" y="3091698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ACF9DE8-87CC-C54F-8B73-502290DC8BFF}"/>
              </a:ext>
            </a:extLst>
          </p:cNvPr>
          <p:cNvSpPr/>
          <p:nvPr/>
        </p:nvSpPr>
        <p:spPr>
          <a:xfrm>
            <a:off x="9191715" y="4242344"/>
            <a:ext cx="1435359" cy="1435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0EB7CE7-9C8C-364B-9B2B-875700846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01" y="4450987"/>
            <a:ext cx="1018072" cy="101807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179FB9BC-1FEB-ED41-A697-5D7A0DB05D22}"/>
              </a:ext>
            </a:extLst>
          </p:cNvPr>
          <p:cNvSpPr/>
          <p:nvPr/>
        </p:nvSpPr>
        <p:spPr>
          <a:xfrm>
            <a:off x="10875832" y="1500991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1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02EE1D2-6D2D-ED41-99FA-5D1232BDFC85}"/>
              </a:ext>
            </a:extLst>
          </p:cNvPr>
          <p:cNvSpPr/>
          <p:nvPr/>
        </p:nvSpPr>
        <p:spPr>
          <a:xfrm>
            <a:off x="10875832" y="4095926"/>
            <a:ext cx="1044556" cy="10445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6D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3BDF0C6-2554-2D47-BB27-C39E77AB5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57" y="1086047"/>
            <a:ext cx="1956571" cy="1381828"/>
          </a:xfrm>
          <a:prstGeom prst="rect">
            <a:avLst/>
          </a:prstGeom>
          <a:ln>
            <a:noFill/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6B9D20E-A174-6043-9DD4-4DFBD34463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06" y="2967386"/>
            <a:ext cx="1529450" cy="645237"/>
          </a:xfrm>
          <a:prstGeom prst="rect">
            <a:avLst/>
          </a:prstGeom>
        </p:spPr>
      </p:pic>
      <p:pic>
        <p:nvPicPr>
          <p:cNvPr id="28" name="Image 2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1C35F3F-F98C-2F46-93BF-558FE01B1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505" y="1899001"/>
            <a:ext cx="859210" cy="24025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207A1CE-B1C2-3C49-BF5B-F7A57EC93D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13" y="4196735"/>
            <a:ext cx="566993" cy="8448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41CB26-1805-BA44-BB79-7A6753282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96" y="3180234"/>
            <a:ext cx="845005" cy="84500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9453261-04D4-0A45-96FB-AF294CB473B5}"/>
              </a:ext>
            </a:extLst>
          </p:cNvPr>
          <p:cNvSpPr txBox="1"/>
          <p:nvPr/>
        </p:nvSpPr>
        <p:spPr>
          <a:xfrm>
            <a:off x="867317" y="1488466"/>
            <a:ext cx="5563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91253"/>
                </a:solidFill>
              </a:rPr>
              <a:t>Features</a:t>
            </a:r>
            <a:r>
              <a:rPr lang="fr-FR" sz="2400" b="1" dirty="0">
                <a:solidFill>
                  <a:srgbClr val="091253"/>
                </a:solidFill>
              </a:rPr>
              <a:t> </a:t>
            </a:r>
            <a:r>
              <a:rPr lang="fr-FR" sz="2400" b="1" dirty="0" err="1">
                <a:solidFill>
                  <a:srgbClr val="091253"/>
                </a:solidFill>
              </a:rPr>
              <a:t>from</a:t>
            </a:r>
            <a:r>
              <a:rPr lang="fr-FR" sz="2400" b="1" dirty="0">
                <a:solidFill>
                  <a:srgbClr val="091253"/>
                </a:solidFill>
              </a:rPr>
              <a:t> </a:t>
            </a:r>
            <a:r>
              <a:rPr lang="fr-FR" sz="2400" b="1" dirty="0" err="1">
                <a:solidFill>
                  <a:srgbClr val="091253"/>
                </a:solidFill>
              </a:rPr>
              <a:t>Whoog</a:t>
            </a:r>
            <a:r>
              <a:rPr lang="fr-FR" sz="2400" b="1" dirty="0">
                <a:solidFill>
                  <a:srgbClr val="091253"/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091253"/>
                </a:solidFill>
              </a:rPr>
              <a:t>export the </a:t>
            </a:r>
            <a:r>
              <a:rPr lang="fr-FR" sz="2400" b="1" dirty="0" err="1">
                <a:solidFill>
                  <a:srgbClr val="091253"/>
                </a:solidFill>
              </a:rPr>
              <a:t>payroll</a:t>
            </a:r>
            <a:endParaRPr lang="fr-FR" sz="2400" b="1" dirty="0">
              <a:solidFill>
                <a:srgbClr val="091253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091253"/>
                </a:solidFill>
              </a:rPr>
              <a:t>refuse an mission and </a:t>
            </a:r>
            <a:r>
              <a:rPr lang="fr-FR" sz="2400" b="1" dirty="0" err="1">
                <a:solidFill>
                  <a:srgbClr val="091253"/>
                </a:solidFill>
              </a:rPr>
              <a:t>access</a:t>
            </a:r>
            <a:r>
              <a:rPr lang="fr-FR" sz="2400" b="1" dirty="0">
                <a:solidFill>
                  <a:srgbClr val="091253"/>
                </a:solidFill>
              </a:rPr>
              <a:t> </a:t>
            </a:r>
            <a:r>
              <a:rPr lang="fr-FR" sz="2400" b="1" dirty="0" err="1">
                <a:solidFill>
                  <a:srgbClr val="091253"/>
                </a:solidFill>
              </a:rPr>
              <a:t>its</a:t>
            </a:r>
            <a:r>
              <a:rPr lang="fr-FR" sz="2400" b="1" dirty="0">
                <a:solidFill>
                  <a:srgbClr val="091253"/>
                </a:solidFill>
              </a:rPr>
              <a:t> </a:t>
            </a:r>
            <a:r>
              <a:rPr lang="fr-FR" sz="2400" b="1" dirty="0" err="1">
                <a:solidFill>
                  <a:srgbClr val="091253"/>
                </a:solidFill>
              </a:rPr>
              <a:t>list</a:t>
            </a:r>
            <a:r>
              <a:rPr lang="fr-FR" sz="2400" b="1" dirty="0">
                <a:solidFill>
                  <a:srgbClr val="091253"/>
                </a:solidFill>
              </a:rPr>
              <a:t> of </a:t>
            </a:r>
            <a:r>
              <a:rPr lang="fr-FR" sz="2400" b="1" dirty="0" err="1">
                <a:solidFill>
                  <a:srgbClr val="091253"/>
                </a:solidFill>
              </a:rPr>
              <a:t>refused</a:t>
            </a:r>
            <a:r>
              <a:rPr lang="fr-FR" sz="2400" b="1" dirty="0">
                <a:solidFill>
                  <a:srgbClr val="091253"/>
                </a:solidFill>
              </a:rPr>
              <a:t> missions</a:t>
            </a:r>
          </a:p>
          <a:p>
            <a:endParaRPr lang="fr-FR" sz="2400" b="1" dirty="0">
              <a:solidFill>
                <a:srgbClr val="091253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B56FC1E-DE75-544A-B173-FC618759CE53}"/>
              </a:ext>
            </a:extLst>
          </p:cNvPr>
          <p:cNvSpPr txBox="1"/>
          <p:nvPr/>
        </p:nvSpPr>
        <p:spPr>
          <a:xfrm>
            <a:off x="867317" y="3865093"/>
            <a:ext cx="556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91253"/>
                </a:solidFill>
              </a:rPr>
              <a:t>Add</a:t>
            </a:r>
            <a:r>
              <a:rPr lang="fr-FR" sz="2400" b="1" dirty="0">
                <a:solidFill>
                  <a:srgbClr val="091253"/>
                </a:solidFill>
              </a:rPr>
              <a:t> a test </a:t>
            </a:r>
            <a:r>
              <a:rPr lang="fr-FR" sz="2400" b="1" dirty="0" err="1">
                <a:solidFill>
                  <a:srgbClr val="091253"/>
                </a:solidFill>
              </a:rPr>
              <a:t>battery</a:t>
            </a:r>
            <a:r>
              <a:rPr lang="fr-FR" sz="2400" b="1" dirty="0">
                <a:solidFill>
                  <a:srgbClr val="091253"/>
                </a:solidFill>
              </a:rPr>
              <a:t> for </a:t>
            </a:r>
            <a:r>
              <a:rPr lang="fr-FR" sz="2400" b="1" dirty="0" err="1">
                <a:solidFill>
                  <a:srgbClr val="091253"/>
                </a:solidFill>
              </a:rPr>
              <a:t>these</a:t>
            </a:r>
            <a:r>
              <a:rPr lang="fr-FR" sz="2400" b="1" dirty="0">
                <a:solidFill>
                  <a:srgbClr val="091253"/>
                </a:solidFill>
              </a:rPr>
              <a:t> new </a:t>
            </a:r>
            <a:r>
              <a:rPr lang="fr-FR" sz="2400" b="1" dirty="0" err="1">
                <a:solidFill>
                  <a:srgbClr val="091253"/>
                </a:solidFill>
              </a:rPr>
              <a:t>features</a:t>
            </a:r>
            <a:endParaRPr lang="fr-FR" sz="2400" b="1" dirty="0">
              <a:solidFill>
                <a:srgbClr val="091253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483CAB-F946-DB46-9AB0-E28827A40329}"/>
              </a:ext>
            </a:extLst>
          </p:cNvPr>
          <p:cNvSpPr txBox="1"/>
          <p:nvPr/>
        </p:nvSpPr>
        <p:spPr>
          <a:xfrm>
            <a:off x="867317" y="5113653"/>
            <a:ext cx="522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91253"/>
                </a:solidFill>
              </a:rPr>
              <a:t>Develop</a:t>
            </a:r>
            <a:r>
              <a:rPr lang="fr-FR" sz="2400" b="1" dirty="0">
                <a:solidFill>
                  <a:srgbClr val="091253"/>
                </a:solidFill>
              </a:rPr>
              <a:t> the </a:t>
            </a:r>
            <a:r>
              <a:rPr lang="fr-FR" sz="2400" b="1" dirty="0" err="1">
                <a:solidFill>
                  <a:srgbClr val="091253"/>
                </a:solidFill>
              </a:rPr>
              <a:t>Servicebackoffice</a:t>
            </a:r>
            <a:endParaRPr lang="fr-FR" sz="2400" b="1" dirty="0">
              <a:solidFill>
                <a:srgbClr val="091253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45F3DBE-F574-1242-80B1-F62BF036AE68}"/>
              </a:ext>
            </a:extLst>
          </p:cNvPr>
          <p:cNvSpPr txBox="1"/>
          <p:nvPr/>
        </p:nvSpPr>
        <p:spPr>
          <a:xfrm>
            <a:off x="3952624" y="360000"/>
            <a:ext cx="4286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91253"/>
                </a:solidFill>
              </a:rPr>
              <a:t>HUBLO – </a:t>
            </a:r>
            <a:r>
              <a:rPr lang="fr-FR" sz="4000" b="1" dirty="0">
                <a:solidFill>
                  <a:srgbClr val="36D1A2"/>
                </a:solidFill>
              </a:rPr>
              <a:t>MY TASKS</a:t>
            </a:r>
          </a:p>
        </p:txBody>
      </p:sp>
    </p:spTree>
    <p:extLst>
      <p:ext uri="{BB962C8B-B14F-4D97-AF65-F5344CB8AC3E}">
        <p14:creationId xmlns:p14="http://schemas.microsoft.com/office/powerpoint/2010/main" val="2623284616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2" grpId="0" animBg="1"/>
      <p:bldP spid="23" grpId="0" animBg="1"/>
      <p:bldP spid="24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</TotalTime>
  <Words>1222</Words>
  <Application>Microsoft Macintosh PowerPoint</Application>
  <PresentationFormat>Grand écran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Roboto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Takit.io</dc:title>
  <dc:creator>guillaume sagot</dc:creator>
  <cp:lastModifiedBy>joseph pereniguez</cp:lastModifiedBy>
  <cp:revision>171</cp:revision>
  <dcterms:created xsi:type="dcterms:W3CDTF">2018-06-21T15:30:11Z</dcterms:created>
  <dcterms:modified xsi:type="dcterms:W3CDTF">2020-09-29T11:46:37Z</dcterms:modified>
</cp:coreProperties>
</file>